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54" r:id="rId3"/>
    <p:sldId id="352" r:id="rId4"/>
    <p:sldId id="305" r:id="rId5"/>
    <p:sldId id="285" r:id="rId6"/>
    <p:sldId id="286" r:id="rId7"/>
    <p:sldId id="287" r:id="rId8"/>
    <p:sldId id="349" r:id="rId9"/>
    <p:sldId id="353" r:id="rId10"/>
    <p:sldId id="346" r:id="rId11"/>
    <p:sldId id="350" r:id="rId12"/>
    <p:sldId id="35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3F92-6DF0-472A-872B-A097AF8B82A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184E4-F912-40C2-8F67-5B22501B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184E4-F912-40C2-8F67-5B22501B0B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16DE-19AD-4675-B206-3EF9F4F4D8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16DE-19AD-4675-B206-3EF9F4F4D8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D5F44-3FC4-D85A-5AD3-83828B8E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C9C2C3-782B-A25A-02EB-9DC2A1EDF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FA24F-2CBB-827B-BEB9-D36E6F21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A4DCB-DCCC-050A-12E1-AD1FF759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1CBA3-E581-99DD-3944-789D85E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3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C0C1E-3D5B-3C1D-E212-3C1F6560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43E66-83A2-AE1C-9DA9-F04458F60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17605-C7A1-D05C-D9BB-297DCAEB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50344-492D-ADAD-BDDE-BA182C54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D6293-0E5C-D8A9-CB30-3ED35571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2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B880B9-B0E8-C88D-ED99-4724ADEC0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69187E-7C42-A6D3-41C1-FCD9553EA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60A6E-53F0-B76F-03AE-BF5599A9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43D2E-F397-AAF8-200E-45105CCE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24EFE-F936-F1A0-FC31-28A8B10D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9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515220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037727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74954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5032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22406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53475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85818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6406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183D-9B3F-BF91-846D-AD614117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403AA-B7E3-9EE8-16FB-4FF82661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F5F9-44A9-33BF-107B-80B872B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5B3C5-9A69-E108-BB7A-B43417DA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83DD7-BD92-DD17-BD3C-89A62FFC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0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403186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27507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81999"/>
      </p:ext>
    </p:extLst>
  </p:cSld>
  <p:clrMapOvr>
    <a:masterClrMapping/>
  </p:clrMapOvr>
  <p:transition>
    <p:sndAc>
      <p:stSnd loop="1"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94786-7BEC-DB45-33CD-149FE603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8F4C5-9036-9402-6579-20867335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44D38-1B6F-68FA-74E6-5E016734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5D4D6-8764-D204-F607-9AECDA1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17DFD-233F-0AB1-DCA4-6078D560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6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586B5-7622-B3C2-D5EA-55CC91BB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A9806-F099-3959-BCE5-18707094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3A219D-3852-D372-991D-88F861CC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45D779-6ACC-534C-CC82-49513213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702E7-C9E8-B683-F32F-1A37F7D9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FBC48-F7C9-AA14-E63C-1BB66D89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3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C84D-C121-8A34-FE16-1A555BE4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CF2A3-1088-6879-9263-84A4F8DF9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28EC8-6B04-1A42-7C0E-27AA10B78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998EFE-5809-3049-C12B-463172C2D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078560-09D2-32A8-AE9E-B261D4036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794B09-CE65-99D1-08AA-5BF89DFD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3AE8E8-7483-7206-103D-BC856CE5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3BCE78-C571-C082-11D7-21E9CDA2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4A0D-3DD2-7063-2BC0-252F7B5A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918467-3DC9-A461-F25B-E5D21957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1879FA-5997-1982-3436-E379B49A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17915C-B7C7-7B9F-C947-7A2D6572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4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2C7C15-6690-48ED-49BE-8A4EE894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15E97F-0843-F226-14A0-7547EB0B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18A682-1C78-D01C-A5EE-AEF3251B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8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FB06A-264E-5C27-157A-8552F6B1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74D73-1C70-388E-F456-4E58B36A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BCDE8-59D1-6A36-406F-0A0164AD7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3EE0C-C8A0-7B7D-D13E-1C8A89D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9A154E-DBFD-91C0-61F3-8419F9BD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B218E-235B-EB05-3908-217D60D9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4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2AB6-EBDF-2EFA-C002-FB3C0F94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D751BC-1007-8ABD-6126-16D52C4E1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EEFC5-36E7-E95B-0212-0C923444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8CCD4B-0651-91B4-50B2-BA377325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D6D78-8575-DDDD-B1C4-2326341F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8D19A-5E59-7BA1-4964-C20168F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4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9D6B3-5A06-8103-A920-66DA3359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650D2-1C99-9710-8EAF-AA9270B6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80264-A9FA-A8B9-6302-75970C7F3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78CF-643C-41FB-A1B8-838FA3550A1C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B5E4-C599-82BB-6A6E-2C1BDF23E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0B52E-2177-1FB7-EF09-2ECFD9879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4C2A-F06C-4956-B40A-439677C1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2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6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 loop="1"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5.xml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line_open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line_open.mp3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line_open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line_open.mp3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&#1076;&#1077;&#1076;%207%20&#1089;&#1083;&#1072;&#1081;&#1076;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&#1076;&#1077;&#1076;%207%20&#1089;&#1083;&#1072;&#1081;&#1076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8%20-10.mp3" TargetMode="External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Zvuk_-_Vzlet_samoleta_(iPleer.fm)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Zvuk_-_Vzlet_samoleta_(iPleer.fm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png"/><Relationship Id="rId4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8%20-10.mp3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png"/><Relationship Id="rId3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04345.mp3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.pn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03546.mp3" TargetMode="External"/><Relationship Id="rId16" Type="http://schemas.openxmlformats.org/officeDocument/2006/relationships/image" Target="../media/image19.png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03546.mp3" TargetMode="External"/><Relationship Id="rId6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8%20-10.mp3" TargetMode="External"/><Relationship Id="rId11" Type="http://schemas.openxmlformats.org/officeDocument/2006/relationships/image" Target="../media/image17.png"/><Relationship Id="rId5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8%20-10.mp3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04345.mp3" TargetMode="External"/><Relationship Id="rId9" Type="http://schemas.openxmlformats.org/officeDocument/2006/relationships/slide" Target="slide10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15778_1460487609.mp3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.pn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04874.mp3" TargetMode="External"/><Relationship Id="rId16" Type="http://schemas.openxmlformats.org/officeDocument/2006/relationships/image" Target="../media/image23.png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04874.mp3" TargetMode="External"/><Relationship Id="rId6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8%20-10.mp3" TargetMode="External"/><Relationship Id="rId11" Type="http://schemas.openxmlformats.org/officeDocument/2006/relationships/slide" Target="slide11.xml"/><Relationship Id="rId5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8%20-10.mp3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15778_1460487609.mp3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36%20&#1057;&#1051;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&#1045;&#1075;&#1086;&#1088;&#1082;&#1072;%20%2036%20&#1057;&#1051;.mp3" TargetMode="External"/><Relationship Id="rId6" Type="http://schemas.openxmlformats.org/officeDocument/2006/relationships/image" Target="../media/image24.jpe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2" Type="http://schemas.openxmlformats.org/officeDocument/2006/relationships/audio" Target="file:///C:\Users\&#1070;&#1083;&#1080;&#1103;%20&#1042;&#1083;&#1072;&#1076;&#1080;&#1084;&#1080;&#1088;&#1086;&#1074;&#1085;&#1072;\Desktop\&#1048;&#1075;&#1088;&#1072;%20&#1053;&#1040;&#1064;&#1040;%20&#1040;&#1056;&#1052;&#1048;&#1071;\line_open.mp3" TargetMode="External"/><Relationship Id="rId1" Type="http://schemas.microsoft.com/office/2007/relationships/media" Target="file:///C:\Users\&#1070;&#1083;&#1080;&#1103;%20&#1042;&#1083;&#1072;&#1076;&#1080;&#1084;&#1080;&#1088;&#1086;&#1074;&#1085;&#1072;\Desktop\&#1048;&#1075;&#1088;&#1072;%20&#1053;&#1040;&#1064;&#1040;%20&#1040;&#1056;&#1052;&#1048;&#1071;\line_open.mp3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088F2-F7F5-CF1D-6559-5919A986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0936"/>
            <a:ext cx="8229600" cy="7198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АННОТАЦИЯ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CA91B-7BAB-FC3F-17A9-05F65963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966"/>
            <a:ext cx="8229600" cy="5144570"/>
          </a:xfrm>
        </p:spPr>
        <p:txBody>
          <a:bodyPr>
            <a:normAutofit fontScale="85000" lnSpcReduction="20000"/>
          </a:bodyPr>
          <a:lstStyle/>
          <a:p>
            <a:pPr marR="0" algn="just" rtl="0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Интерактивные игровые упражнения, посвященных теме великого праздника «День Победы», в которых тесно переплетаются задачи по развитию речи и патриотическому воспитанию дошкольников.  Интеграция образовательных областей в педагогическом процессе способствует как формированию речевой деятельности дошкольника, так и воспитанию у ребёнка нравственных качеств и чувства патриотизма.</a:t>
            </a:r>
          </a:p>
          <a:p>
            <a:pPr marR="0" algn="just" rtl="0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Сюжетно-игровая линия, разговор правнука и прадеда, выбрана не случайно. В нравственно-патриотическом воспитании огромное значение имеет пример взрослых, 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мы прививаем детям такое важное понятие как «любовь к Родине». </a:t>
            </a:r>
          </a:p>
          <a:p>
            <a:pPr marR="0" algn="just" rtl="0"/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marR="0" algn="l" rtl="0"/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Игра «Наша Армия»</a:t>
            </a:r>
          </a:p>
          <a:p>
            <a:pPr marR="0" algn="just" rtl="0"/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Задачи: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расширять словарный запас названиями разных родов войск, названиями военной техники времён ВОВ 1941-1945 г, учить правильно их соотносить, воспитывать чувство гордости за наш народ и нашу Армию.</a:t>
            </a:r>
          </a:p>
          <a:p>
            <a:pPr marR="0" algn="l" rtl="0"/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Игра «Знамя Победы»</a:t>
            </a:r>
          </a:p>
          <a:p>
            <a:pPr marR="0" algn="just" rtl="0"/>
            <a:r>
              <a:rPr lang="ru-RU" sz="1800" b="0" i="1" u="none" strike="noStrike" baseline="0" dirty="0">
                <a:latin typeface="Times New Roman" panose="02020603050405020304" pitchFamily="18" charset="0"/>
              </a:rPr>
              <a:t>Задачи: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формировать элементарные представления детей о Знамени Победы, расширять словарный запас названиями символики, воспитывать уважительное отношение к истории нашей страны.</a:t>
            </a:r>
          </a:p>
          <a:p>
            <a:pPr marR="0" algn="just" rtl="0"/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R="0" algn="just" rtl="0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Дидык Юлия Владимировна</a:t>
            </a:r>
          </a:p>
          <a:p>
            <a:pPr marR="0" algn="just" rtl="0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Муниципальное дошкольное образовательное учреждение детский сад № 6 (МДОУ детский сад № 6)</a:t>
            </a:r>
          </a:p>
          <a:p>
            <a:pPr marR="0" algn="just" rtl="0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Ярославская область, город Рыбинск</a:t>
            </a:r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R="0" algn="just" rtl="0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Учитель-логопед</a:t>
            </a:r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805120"/>
      </p:ext>
    </p:extLst>
  </p:cSld>
  <p:clrMapOvr>
    <a:masterClrMapping/>
  </p:clrMapOvr>
  <p:transition>
    <p:sndAc>
      <p:stSnd loop="1">
        <p:snd r:embed="rId3" name="explod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-1138507_question-mark-png-png-icon-vector-a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928694" cy="928694"/>
          </a:xfrm>
          <a:prstGeom prst="rect">
            <a:avLst/>
          </a:prstGeom>
        </p:spPr>
      </p:pic>
      <p:pic>
        <p:nvPicPr>
          <p:cNvPr id="9" name="Рисунок 8" descr="113-1138507_question-mark-png-png-icon-vector-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390">
            <a:off x="6300669" y="3436105"/>
            <a:ext cx="935703" cy="935703"/>
          </a:xfrm>
          <a:prstGeom prst="rect">
            <a:avLst/>
          </a:prstGeom>
        </p:spPr>
      </p:pic>
      <p:pic>
        <p:nvPicPr>
          <p:cNvPr id="10" name="Рисунок 9" descr="113-1138507_question-mark-png-png-icon-vector-as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3449">
            <a:off x="2111267" y="3397158"/>
            <a:ext cx="932270" cy="932270"/>
          </a:xfrm>
          <a:prstGeom prst="rect">
            <a:avLst/>
          </a:prstGeom>
        </p:spPr>
      </p:pic>
      <p:sp>
        <p:nvSpPr>
          <p:cNvPr id="12" name="Стрелка вправо с вырезом 11">
            <a:hlinkClick r:id="rId7" action="ppaction://hlinksldjump"/>
          </p:cNvPr>
          <p:cNvSpPr/>
          <p:nvPr/>
        </p:nvSpPr>
        <p:spPr>
          <a:xfrm>
            <a:off x="8215338" y="6000768"/>
            <a:ext cx="642942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8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000372"/>
            <a:ext cx="304800" cy="3048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ПОДУМАЙ ЕЩЁ...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ПОДУМАЙ ЕЩ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2285992"/>
            <a:ext cx="2832883" cy="4324129"/>
          </a:xfrm>
          <a:prstGeom prst="rect">
            <a:avLst/>
          </a:prstGeom>
        </p:spPr>
      </p:pic>
      <p:pic>
        <p:nvPicPr>
          <p:cNvPr id="4" name="Рисунок 3" descr="kisspng-question-mark-desktop-wallpaper-information-clip-a-question-mark-5ac346d0d9d620.6297882415227470888923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rcRect l="22691" t="11208" r="26415"/>
          <a:stretch>
            <a:fillRect/>
          </a:stretch>
        </p:blipFill>
        <p:spPr>
          <a:xfrm rot="957383">
            <a:off x="5651512" y="1747558"/>
            <a:ext cx="956639" cy="1335178"/>
          </a:xfrm>
          <a:prstGeom prst="rect">
            <a:avLst/>
          </a:prstGeom>
        </p:spPr>
      </p:pic>
      <p:pic>
        <p:nvPicPr>
          <p:cNvPr id="8" name="Рисунок 7" descr="kisspng-question-mark-computer-icons-exclamation-mark-clip-red-question-mark-5b1463f47ad3a4.7186706315280629645031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rcRect l="21667" r="16041"/>
          <a:stretch>
            <a:fillRect/>
          </a:stretch>
        </p:blipFill>
        <p:spPr>
          <a:xfrm rot="19974122">
            <a:off x="2949503" y="1680570"/>
            <a:ext cx="954165" cy="13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0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-1138507_question-mark-png-png-icon-vector-a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928694" cy="928694"/>
          </a:xfrm>
          <a:prstGeom prst="rect">
            <a:avLst/>
          </a:prstGeom>
        </p:spPr>
      </p:pic>
      <p:pic>
        <p:nvPicPr>
          <p:cNvPr id="9" name="Рисунок 8" descr="113-1138507_question-mark-png-png-icon-vector-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390">
            <a:off x="6300669" y="3436105"/>
            <a:ext cx="935703" cy="935703"/>
          </a:xfrm>
          <a:prstGeom prst="rect">
            <a:avLst/>
          </a:prstGeom>
        </p:spPr>
      </p:pic>
      <p:pic>
        <p:nvPicPr>
          <p:cNvPr id="10" name="Рисунок 9" descr="113-1138507_question-mark-png-png-icon-vector-as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3449">
            <a:off x="2111267" y="3397158"/>
            <a:ext cx="932270" cy="932270"/>
          </a:xfrm>
          <a:prstGeom prst="rect">
            <a:avLst/>
          </a:prstGeom>
        </p:spPr>
      </p:pic>
      <p:sp>
        <p:nvSpPr>
          <p:cNvPr id="12" name="Стрелка вправо с вырезом 11">
            <a:hlinkClick r:id="rId7" action="ppaction://hlinksldjump"/>
          </p:cNvPr>
          <p:cNvSpPr/>
          <p:nvPr/>
        </p:nvSpPr>
        <p:spPr>
          <a:xfrm>
            <a:off x="8215338" y="6000768"/>
            <a:ext cx="642942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8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000372"/>
            <a:ext cx="304800" cy="3048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ПОДУМАЙ ЕЩЁ...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ПОДУМАЙ ЕЩ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2285992"/>
            <a:ext cx="2832883" cy="4324129"/>
          </a:xfrm>
          <a:prstGeom prst="rect">
            <a:avLst/>
          </a:prstGeom>
        </p:spPr>
      </p:pic>
      <p:pic>
        <p:nvPicPr>
          <p:cNvPr id="4" name="Рисунок 3" descr="kisspng-question-mark-desktop-wallpaper-information-clip-a-question-mark-5ac346d0d9d620.6297882415227470888923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rcRect l="22691" t="11208" r="26415"/>
          <a:stretch>
            <a:fillRect/>
          </a:stretch>
        </p:blipFill>
        <p:spPr>
          <a:xfrm rot="957383">
            <a:off x="5651512" y="1747558"/>
            <a:ext cx="956639" cy="1335178"/>
          </a:xfrm>
          <a:prstGeom prst="rect">
            <a:avLst/>
          </a:prstGeom>
        </p:spPr>
      </p:pic>
      <p:pic>
        <p:nvPicPr>
          <p:cNvPr id="8" name="Рисунок 7" descr="kisspng-question-mark-computer-icons-exclamation-mark-clip-red-question-mark-5b1463f47ad3a4.7186706315280629645031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rcRect l="21667" r="16041"/>
          <a:stretch>
            <a:fillRect/>
          </a:stretch>
        </p:blipFill>
        <p:spPr>
          <a:xfrm rot="19974122">
            <a:off x="2949503" y="1680570"/>
            <a:ext cx="954165" cy="13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9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3B379-5C6A-BF69-C937-EF0237336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5" y="1527141"/>
            <a:ext cx="7824247" cy="2243581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Игра  «Наша Армия»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 descr="7975.750x0.png">
            <a:extLst>
              <a:ext uri="{FF2B5EF4-FFF2-40B4-BE49-F238E27FC236}">
                <a16:creationId xmlns:a16="http://schemas.microsoft.com/office/drawing/2014/main" id="{978D1122-0FBF-0403-E3B4-CFAF5BD8B1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0714"/>
          <a:stretch>
            <a:fillRect/>
          </a:stretch>
        </p:blipFill>
        <p:spPr>
          <a:xfrm>
            <a:off x="0" y="801279"/>
            <a:ext cx="2139885" cy="191061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709ACF-7D49-9652-89F8-22B0722FB8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11">
            <a:extLst>
              <a:ext uri="{FF2B5EF4-FFF2-40B4-BE49-F238E27FC236}">
                <a16:creationId xmlns:a16="http://schemas.microsoft.com/office/drawing/2014/main" id="{40FC40C2-940B-4C2A-4783-7AF759DDBF07}"/>
              </a:ext>
            </a:extLst>
          </p:cNvPr>
          <p:cNvSpPr/>
          <p:nvPr/>
        </p:nvSpPr>
        <p:spPr>
          <a:xfrm>
            <a:off x="721150" y="3419572"/>
            <a:ext cx="7701699" cy="2865753"/>
          </a:xfrm>
          <a:prstGeom prst="roundRect">
            <a:avLst/>
          </a:prstGeom>
          <a:solidFill>
            <a:srgbClr val="0F6FC6">
              <a:lumMod val="20000"/>
              <a:lumOff val="80000"/>
            </a:srgbClr>
          </a:solidFill>
          <a:ln w="190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Задачи: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 расширять словарный запас названиями разных родов войск и названиями военной техники  времён ВОВ 1941-1945 г,  учить правильно их соотносить; воспитывать чувство гордости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за наш народ и нашу Армию.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 Roman" pitchFamily="2" charset="0"/>
                <a:ea typeface="+mn-ea"/>
                <a:cs typeface="Times New Roman" pitchFamily="18" charset="0"/>
              </a:rPr>
              <a:t> 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Ход игры: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южетно - игровая линия, разговор правнука Егорки и прадеда,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ветерана Великой Отечественной войны. Егорка очень любознательный мальчик и он часто просит прадедушку рассказать о военном времени. 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Послушаем рассказ прадедушки и поиграем вместе с Егоркой.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0034" y="209549"/>
            <a:ext cx="8143932" cy="1199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88" y="311085"/>
            <a:ext cx="7909089" cy="104272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 Roman" pitchFamily="2" charset="0"/>
                <a:cs typeface="Times New Roman" pitchFamily="18" charset="0"/>
              </a:rPr>
              <a:t>Задание: </a:t>
            </a:r>
            <a:r>
              <a:rPr lang="ru-RU" sz="1600" b="1" dirty="0">
                <a:solidFill>
                  <a:schemeClr val="tx1"/>
                </a:solidFill>
                <a:latin typeface="Time Roman" pitchFamily="2" charset="0"/>
                <a:cs typeface="Times New Roman" pitchFamily="18" charset="0"/>
              </a:rPr>
              <a:t>Как ты думаешь, где вели сражения военно-воздушные войска? (в небе) Военно-морские войска? (на воде) Сухопутные войска? (на земле) Рассмотри картинки и повтори, какие войска сражались в  небе? На воде? На земле и суше?</a:t>
            </a:r>
            <a:br>
              <a:rPr lang="ru-RU" sz="1600" b="1" dirty="0">
                <a:solidFill>
                  <a:schemeClr val="tx1"/>
                </a:solidFill>
                <a:latin typeface="Time Roman" pitchFamily="2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 Roman" pitchFamily="2" charset="0"/>
              <a:cs typeface="Times New Roman" pitchFamily="18" charset="0"/>
            </a:endParaRPr>
          </a:p>
        </p:txBody>
      </p:sp>
      <p:pic>
        <p:nvPicPr>
          <p:cNvPr id="5" name="Рисунок 4" descr="деду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700808"/>
            <a:ext cx="2571736" cy="5004152"/>
          </a:xfrm>
          <a:prstGeom prst="rect">
            <a:avLst/>
          </a:prstGeom>
        </p:spPr>
      </p:pic>
      <p:pic>
        <p:nvPicPr>
          <p:cNvPr id="6" name="Рисунок 5" descr="мальчи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429000"/>
            <a:ext cx="1837011" cy="3219450"/>
          </a:xfrm>
          <a:prstGeom prst="rect">
            <a:avLst/>
          </a:prstGeom>
        </p:spPr>
      </p:pic>
      <p:pic>
        <p:nvPicPr>
          <p:cNvPr id="7" name="Рисунок 6" descr="1553784172975.jpg"/>
          <p:cNvPicPr>
            <a:picLocks noChangeAspect="1"/>
          </p:cNvPicPr>
          <p:nvPr/>
        </p:nvPicPr>
        <p:blipFill>
          <a:blip r:embed="rId7" cstate="print"/>
          <a:srcRect r="8613"/>
          <a:stretch>
            <a:fillRect/>
          </a:stretch>
        </p:blipFill>
        <p:spPr>
          <a:xfrm>
            <a:off x="1714480" y="1857364"/>
            <a:ext cx="2714644" cy="198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016-030-ZHiteli-okea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2714620"/>
            <a:ext cx="2714644" cy="197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85894d2ff3cf8d5f1d3aead610fe6990_1504263037.jpg"/>
          <p:cNvPicPr>
            <a:picLocks noChangeAspect="1"/>
          </p:cNvPicPr>
          <p:nvPr/>
        </p:nvPicPr>
        <p:blipFill>
          <a:blip r:embed="rId9" cstate="print"/>
          <a:srcRect l="14943"/>
          <a:stretch>
            <a:fillRect/>
          </a:stretch>
        </p:blipFill>
        <p:spPr>
          <a:xfrm flipH="1">
            <a:off x="4143372" y="4286256"/>
            <a:ext cx="264320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дед 7 слай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1432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53784172975.jpg"/>
          <p:cNvPicPr>
            <a:picLocks noChangeAspect="1"/>
          </p:cNvPicPr>
          <p:nvPr/>
        </p:nvPicPr>
        <p:blipFill>
          <a:blip r:embed="rId6"/>
          <a:srcRect b="2273"/>
          <a:stretch>
            <a:fillRect/>
          </a:stretch>
        </p:blipFill>
        <p:spPr>
          <a:xfrm>
            <a:off x="500034" y="1000108"/>
            <a:ext cx="471490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rtage-io-thumb-9265a4e14426d96548ac20674f28cea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5786" y="5000636"/>
            <a:ext cx="3275264" cy="1522998"/>
          </a:xfrm>
          <a:prstGeom prst="rect">
            <a:avLst/>
          </a:prstGeom>
        </p:spPr>
      </p:pic>
      <p:pic>
        <p:nvPicPr>
          <p:cNvPr id="8" name="Picture 2" descr="C:\Documents and Settings\дс 6\Рабочий стол\корабль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" b="12399"/>
          <a:stretch>
            <a:fillRect/>
          </a:stretch>
        </p:blipFill>
        <p:spPr bwMode="auto">
          <a:xfrm flipH="1">
            <a:off x="4857752" y="4090556"/>
            <a:ext cx="4065967" cy="25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0_aade6_b53af2e6_ori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286512" y="2786058"/>
            <a:ext cx="2140760" cy="1061533"/>
          </a:xfrm>
          <a:prstGeom prst="rect">
            <a:avLst/>
          </a:prstGeom>
        </p:spPr>
      </p:pic>
      <p:pic>
        <p:nvPicPr>
          <p:cNvPr id="11" name="Рисунок 10" descr="s1200 (2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1180203"/>
            <a:ext cx="2271065" cy="1142346"/>
          </a:xfrm>
          <a:prstGeom prst="rect">
            <a:avLst/>
          </a:prstGeom>
        </p:spPr>
      </p:pic>
      <p:pic>
        <p:nvPicPr>
          <p:cNvPr id="9" name="Zvuk_-_Vzlet_samolet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70400" y="3327400"/>
            <a:ext cx="204788" cy="204788"/>
          </a:xfrm>
          <a:prstGeom prst="rect">
            <a:avLst/>
          </a:prstGeom>
        </p:spPr>
      </p:pic>
      <p:pic>
        <p:nvPicPr>
          <p:cNvPr id="10" name="Zvuk_-_Vzlet_samolet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70400" y="3327400"/>
            <a:ext cx="204788" cy="2047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71414"/>
            <a:ext cx="8358246" cy="85725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Определи, какая военная техника относится 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военно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воздушным войскам</a:t>
            </a:r>
          </a:p>
        </p:txBody>
      </p:sp>
      <p:pic>
        <p:nvPicPr>
          <p:cNvPr id="13" name="Егорка  8 -1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16200000">
            <a:off x="6786578" y="1714488"/>
            <a:ext cx="1071570" cy="135732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41 0.00324 L -0.57135 0.0451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2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2708 C 1.11111E-6 -0.01829 -0.0658 -0.05255 -0.14514 -0.05255 C -0.22691 -0.05255 -0.29167 -0.01829 -0.29167 0.02708 C -0.29167 0.07222 -0.3566 0.10741 -0.4382 0.10741 C -0.51754 0.10741 -0.5816 0.07222 -0.5816 0.02708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22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6-030-ZHiteli-okea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1088628"/>
            <a:ext cx="4893084" cy="355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rtage-io-thumb-9265a4e14426d96548ac20674f28cea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0034" y="4933093"/>
            <a:ext cx="3525116" cy="1639179"/>
          </a:xfrm>
          <a:prstGeom prst="rect">
            <a:avLst/>
          </a:prstGeom>
        </p:spPr>
      </p:pic>
      <p:pic>
        <p:nvPicPr>
          <p:cNvPr id="9" name="Рисунок 8" descr="submarine_PNG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818" y="4876800"/>
            <a:ext cx="3048000" cy="1981200"/>
          </a:xfrm>
          <a:prstGeom prst="rect">
            <a:avLst/>
          </a:prstGeom>
        </p:spPr>
      </p:pic>
      <p:pic>
        <p:nvPicPr>
          <p:cNvPr id="13" name="Picture 2" descr="C:\Documents and Settings\дс 6\Рабочий стол\корабль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643182"/>
            <a:ext cx="3888432" cy="24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0_aade6_b53af2e6_orig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57950" y="1142984"/>
            <a:ext cx="2000264" cy="991866"/>
          </a:xfrm>
          <a:prstGeom prst="rect">
            <a:avLst/>
          </a:prstGeom>
        </p:spPr>
      </p:pic>
      <p:pic>
        <p:nvPicPr>
          <p:cNvPr id="12" name="035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57686" y="3357562"/>
            <a:ext cx="204788" cy="204788"/>
          </a:xfrm>
          <a:prstGeom prst="rect">
            <a:avLst/>
          </a:prstGeom>
        </p:spPr>
      </p:pic>
      <p:pic>
        <p:nvPicPr>
          <p:cNvPr id="15" name="0434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57686" y="3357562"/>
            <a:ext cx="204788" cy="2047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08000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71414"/>
            <a:ext cx="8358246" cy="92869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Определи, какая военная техника относится 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военно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морским  войскам </a:t>
            </a:r>
          </a:p>
        </p:txBody>
      </p:sp>
      <p:pic>
        <p:nvPicPr>
          <p:cNvPr id="16" name="Егорка  8 -1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 rot="16200000">
            <a:off x="6786578" y="4500570"/>
            <a:ext cx="1071570" cy="135732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0069 L -0.57431 -0.177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8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5139 C -0.17552 -0.16065 -0.28715 -0.27014 -0.33142 -0.3136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22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0487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70400" y="3327400"/>
            <a:ext cx="204788" cy="204788"/>
          </a:xfrm>
          <a:prstGeom prst="rect">
            <a:avLst/>
          </a:prstGeom>
        </p:spPr>
      </p:pic>
      <p:pic>
        <p:nvPicPr>
          <p:cNvPr id="4" name="Рисунок 3" descr="85894d2ff3cf8d5f1d3aead610fe6990_150426303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57158" y="1023921"/>
            <a:ext cx="5000660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rtage-io-thumb-9265a4e14426d96548ac20674f28cea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3570" y="4857760"/>
            <a:ext cx="3239364" cy="1506304"/>
          </a:xfrm>
          <a:prstGeom prst="rect">
            <a:avLst/>
          </a:prstGeom>
        </p:spPr>
      </p:pic>
      <p:pic>
        <p:nvPicPr>
          <p:cNvPr id="12" name="Picture 2" descr="C:\Documents and Settings\дс 6\Рабочий стол\корабль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>
            <a:fillRect/>
          </a:stretch>
        </p:blipFill>
        <p:spPr bwMode="auto">
          <a:xfrm>
            <a:off x="214282" y="4429132"/>
            <a:ext cx="5001884" cy="26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0_aade6_b53af2e6_orig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715140" y="780593"/>
            <a:ext cx="2027420" cy="1005333"/>
          </a:xfrm>
          <a:prstGeom prst="rect">
            <a:avLst/>
          </a:prstGeom>
        </p:spPr>
      </p:pic>
      <p:pic>
        <p:nvPicPr>
          <p:cNvPr id="8" name="Рисунок 7" descr="0008-013-Voennaja-tematika-blizka-kazhdomu-Moskvichu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6643702" y="2076792"/>
            <a:ext cx="2214546" cy="1923712"/>
          </a:xfrm>
          <a:prstGeom prst="rect">
            <a:avLst/>
          </a:prstGeom>
        </p:spPr>
      </p:pic>
      <p:pic>
        <p:nvPicPr>
          <p:cNvPr id="10" name="15778_146048760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70400" y="3327400"/>
            <a:ext cx="204788" cy="2047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71438"/>
            <a:ext cx="8429684" cy="7143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Определи, какая военная техника относится к  сухопутным войскам</a:t>
            </a:r>
          </a:p>
        </p:txBody>
      </p:sp>
      <p:pic>
        <p:nvPicPr>
          <p:cNvPr id="15" name="Егорка  8 -1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 rot="16200000">
            <a:off x="6786578" y="3571876"/>
            <a:ext cx="1071570" cy="1357322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24 -0.16023 C -0.21267 -0.19098 -0.26493 -0.2215 -0.29774 -0.23214 C -0.3309 -0.243 -0.31892 -0.21295 -0.35868 -0.2252 C -0.39878 -0.23699 -0.50625 -0.28994 -0.53819 -0.30404 C -0.56979 -0.31792 -0.56024 -0.31399 -0.55034 -0.3098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2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27 -0.03722 L -0.38698 -0.068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22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4.jp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rcRect l="17188" r="18749"/>
          <a:stretch>
            <a:fillRect/>
          </a:stretch>
        </p:blipFill>
        <p:spPr>
          <a:xfrm>
            <a:off x="2428860" y="0"/>
            <a:ext cx="5857916" cy="6858000"/>
          </a:xfrm>
          <a:prstGeom prst="rect">
            <a:avLst/>
          </a:prstGeom>
        </p:spPr>
      </p:pic>
      <p:pic>
        <p:nvPicPr>
          <p:cNvPr id="5" name="Рисунок 4" descr="7975.750x0.png"/>
          <p:cNvPicPr>
            <a:picLocks noChangeAspect="1"/>
          </p:cNvPicPr>
          <p:nvPr/>
        </p:nvPicPr>
        <p:blipFill>
          <a:blip r:embed="rId7" cstate="print"/>
          <a:srcRect t="10714"/>
          <a:stretch>
            <a:fillRect/>
          </a:stretch>
        </p:blipFill>
        <p:spPr>
          <a:xfrm>
            <a:off x="214282" y="0"/>
            <a:ext cx="3200395" cy="2857496"/>
          </a:xfrm>
          <a:prstGeom prst="rect">
            <a:avLst/>
          </a:prstGeom>
        </p:spPr>
      </p:pic>
      <p:pic>
        <p:nvPicPr>
          <p:cNvPr id="6" name="Рисунок 5" descr="vozdushnyy-sharik-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1214422"/>
            <a:ext cx="2843514" cy="2843514"/>
          </a:xfrm>
          <a:prstGeom prst="rect">
            <a:avLst/>
          </a:prstGeom>
        </p:spPr>
      </p:pic>
      <p:pic>
        <p:nvPicPr>
          <p:cNvPr id="8" name="Рисунок 7" descr="upload-f92ab940-36eb-11e6-9ed1-593bfe5249b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0"/>
            <a:ext cx="925520" cy="2143116"/>
          </a:xfrm>
          <a:prstGeom prst="rect">
            <a:avLst/>
          </a:prstGeom>
        </p:spPr>
      </p:pic>
      <p:pic>
        <p:nvPicPr>
          <p:cNvPr id="9" name="Егорка  36 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12615 L -0.02343 -0.16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33611 L -2.5E-6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2DF94-B394-9B3C-0D21-E1E82D01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3386"/>
            <a:ext cx="8229600" cy="26866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Хочешь поиграть в игру еще раз?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Вперед!</a:t>
            </a:r>
          </a:p>
        </p:txBody>
      </p:sp>
      <p:sp>
        <p:nvSpPr>
          <p:cNvPr id="3" name="Стрелка вправо с вырезом 11">
            <a:hlinkClick r:id="rId2" action="ppaction://hlinksldjump"/>
            <a:extLst>
              <a:ext uri="{FF2B5EF4-FFF2-40B4-BE49-F238E27FC236}">
                <a16:creationId xmlns:a16="http://schemas.microsoft.com/office/drawing/2014/main" id="{965854BD-BA88-6C0D-D56D-690B1E2FD81C}"/>
              </a:ext>
            </a:extLst>
          </p:cNvPr>
          <p:cNvSpPr/>
          <p:nvPr/>
        </p:nvSpPr>
        <p:spPr>
          <a:xfrm>
            <a:off x="3827283" y="4100659"/>
            <a:ext cx="1649691" cy="155542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54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-1138507_question-mark-png-png-icon-vector-a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928694" cy="928694"/>
          </a:xfrm>
          <a:prstGeom prst="rect">
            <a:avLst/>
          </a:prstGeom>
        </p:spPr>
      </p:pic>
      <p:pic>
        <p:nvPicPr>
          <p:cNvPr id="9" name="Рисунок 8" descr="113-1138507_question-mark-png-png-icon-vector-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390">
            <a:off x="6300669" y="3436105"/>
            <a:ext cx="935703" cy="935703"/>
          </a:xfrm>
          <a:prstGeom prst="rect">
            <a:avLst/>
          </a:prstGeom>
        </p:spPr>
      </p:pic>
      <p:pic>
        <p:nvPicPr>
          <p:cNvPr id="10" name="Рисунок 9" descr="113-1138507_question-mark-png-png-icon-vector-as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3449">
            <a:off x="2111267" y="3397158"/>
            <a:ext cx="932270" cy="932270"/>
          </a:xfrm>
          <a:prstGeom prst="rect">
            <a:avLst/>
          </a:prstGeom>
        </p:spPr>
      </p:pic>
      <p:sp>
        <p:nvSpPr>
          <p:cNvPr id="12" name="Стрелка вправо с вырезом 11">
            <a:hlinkClick r:id="rId7" action="ppaction://hlinksldjump"/>
          </p:cNvPr>
          <p:cNvSpPr/>
          <p:nvPr/>
        </p:nvSpPr>
        <p:spPr>
          <a:xfrm>
            <a:off x="8215338" y="6000768"/>
            <a:ext cx="642942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8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000372"/>
            <a:ext cx="304800" cy="304800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ПОДУМАЙ ЕЩЁ...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ПОДУМАЙ ЕЩ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2285992"/>
            <a:ext cx="2832883" cy="4324129"/>
          </a:xfrm>
          <a:prstGeom prst="rect">
            <a:avLst/>
          </a:prstGeom>
        </p:spPr>
      </p:pic>
      <p:pic>
        <p:nvPicPr>
          <p:cNvPr id="4" name="Рисунок 3" descr="kisspng-question-mark-desktop-wallpaper-information-clip-a-question-mark-5ac346d0d9d620.6297882415227470888923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rcRect l="22691" t="11208" r="26415"/>
          <a:stretch>
            <a:fillRect/>
          </a:stretch>
        </p:blipFill>
        <p:spPr>
          <a:xfrm rot="957383">
            <a:off x="5651512" y="1747558"/>
            <a:ext cx="956639" cy="1335178"/>
          </a:xfrm>
          <a:prstGeom prst="rect">
            <a:avLst/>
          </a:prstGeom>
        </p:spPr>
      </p:pic>
      <p:pic>
        <p:nvPicPr>
          <p:cNvPr id="8" name="Рисунок 7" descr="kisspng-question-mark-computer-icons-exclamation-mark-clip-red-question-mark-5b1463f47ad3a4.7186706315280629645031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rcRect l="21667" r="16041"/>
          <a:stretch>
            <a:fillRect/>
          </a:stretch>
        </p:blipFill>
        <p:spPr>
          <a:xfrm rot="19974122">
            <a:off x="2949503" y="1680570"/>
            <a:ext cx="954165" cy="13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45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390</Words>
  <Application>Microsoft Office PowerPoint</Application>
  <PresentationFormat>Экран (4:3)</PresentationFormat>
  <Paragraphs>30</Paragraphs>
  <Slides>11</Slides>
  <Notes>3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 Roman</vt:lpstr>
      <vt:lpstr>Times New Roman</vt:lpstr>
      <vt:lpstr>Trebuchet MS</vt:lpstr>
      <vt:lpstr>Wingdings 2</vt:lpstr>
      <vt:lpstr>Тема Office</vt:lpstr>
      <vt:lpstr>Городская</vt:lpstr>
      <vt:lpstr>АННОТАЦИЯ</vt:lpstr>
      <vt:lpstr>Игра  «Наша Армия» </vt:lpstr>
      <vt:lpstr>Задание: Как ты думаешь, где вели сражения военно-воздушные войска? (в небе) Военно-морские войска? (на воде) Сухопутные войска? (на земле) Рассмотри картинки и повтори, какие войска сражались в  небе? На воде? На земле и суше? </vt:lpstr>
      <vt:lpstr>Презентация PowerPoint</vt:lpstr>
      <vt:lpstr>Презентация PowerPoint</vt:lpstr>
      <vt:lpstr>Презентация PowerPoint</vt:lpstr>
      <vt:lpstr>Презентация PowerPoint</vt:lpstr>
      <vt:lpstr>Хочешь поиграть в игру еще раз? Вперед!</vt:lpstr>
      <vt:lpstr>ПОДУМАЙ ЕЩЁ...</vt:lpstr>
      <vt:lpstr>ПОДУМАЙ ЕЩЁ...</vt:lpstr>
      <vt:lpstr>ПОДУМАЙ ЕЩЁ...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Задачи: расширять словарный запас названиями разных родов войск и названиями военной  техники  времён ВОВ 1941-1945 г,  учить правильно их соотносить;  воспитывать чувство гордости за наш народ и нашу Армию.   </dc:title>
  <dc:creator>Юлия Дидык</dc:creator>
  <cp:lastModifiedBy>Юлия Дидык</cp:lastModifiedBy>
  <cp:revision>5</cp:revision>
  <dcterms:created xsi:type="dcterms:W3CDTF">2022-09-26T19:39:11Z</dcterms:created>
  <dcterms:modified xsi:type="dcterms:W3CDTF">2025-03-31T17:32:25Z</dcterms:modified>
</cp:coreProperties>
</file>