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58267E"/>
    <a:srgbClr val="00194C"/>
    <a:srgbClr val="336600"/>
    <a:srgbClr val="CC00CC"/>
    <a:srgbClr val="FFCC00"/>
    <a:srgbClr val="800000"/>
    <a:srgbClr val="CC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5A0DCF-87F7-448A-96A9-3392B15B0503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10C0D-99E9-47D4-A49A-F2E134BE9F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10C0D-99E9-47D4-A49A-F2E134BE9FE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wm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wmf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wmf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47664" y="1857364"/>
            <a:ext cx="630591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Georgia" pitchFamily="18" charset="0"/>
              </a:rPr>
              <a:t>Тема </a:t>
            </a:r>
            <a:r>
              <a:rPr lang="ru-RU" sz="2800" b="1" dirty="0" smtClean="0">
                <a:solidFill>
                  <a:srgbClr val="7030A0"/>
                </a:solidFill>
                <a:latin typeface="Georgia" pitchFamily="18" charset="0"/>
              </a:rPr>
              <a:t>:</a:t>
            </a:r>
          </a:p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Georgia" pitchFamily="18" charset="0"/>
              </a:rPr>
              <a:t>Нравственный           </a:t>
            </a:r>
            <a:r>
              <a:rPr lang="ru-RU" sz="3600" b="1" i="1" dirty="0" smtClean="0">
                <a:solidFill>
                  <a:srgbClr val="7030A0"/>
                </a:solidFill>
                <a:latin typeface="Georgia" pitchFamily="18" charset="0"/>
              </a:rPr>
              <a:t>поступок</a:t>
            </a:r>
            <a:endParaRPr lang="ru-RU" sz="36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9" name="Рисунок 8" descr="g0205229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889871" y="2611063"/>
            <a:ext cx="4080967" cy="400232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564357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Georgia" pitchFamily="18" charset="0"/>
              </a:rPr>
              <a:t>Социальный педагог МБОУ «СШ №10» Вошивченко Н.В.</a:t>
            </a:r>
            <a:endParaRPr lang="ru-RU" sz="14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 idx="4294967295"/>
          </p:nvPr>
        </p:nvSpPr>
        <p:spPr>
          <a:xfrm>
            <a:off x="611560" y="152400"/>
            <a:ext cx="7618040" cy="12192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Georgia" pitchFamily="18" charset="0"/>
                <a:ea typeface="+mn-ea"/>
                <a:cs typeface="+mn-cs"/>
              </a:rPr>
              <a:t>ПРЕЗЕНТАЦИЯ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BS01718_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42" y="3929066"/>
            <a:ext cx="2928958" cy="22775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428604"/>
            <a:ext cx="8467382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</a:rPr>
              <a:t>Если ты видишь, </a:t>
            </a:r>
          </a:p>
          <a:p>
            <a:pPr algn="ctr">
              <a:lnSpc>
                <a:spcPct val="150000"/>
              </a:lnSpc>
            </a:pPr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</a:rPr>
              <a:t>что устройство общества</a:t>
            </a:r>
          </a:p>
          <a:p>
            <a:pPr algn="ctr">
              <a:lnSpc>
                <a:spcPct val="150000"/>
              </a:lnSpc>
            </a:pPr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</a:rPr>
              <a:t>дурно, и хочешь исправить его,</a:t>
            </a:r>
          </a:p>
          <a:p>
            <a:pPr algn="ctr">
              <a:lnSpc>
                <a:spcPct val="150000"/>
              </a:lnSpc>
            </a:pPr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</a:rPr>
              <a:t> то знай, что для этого есть только </a:t>
            </a:r>
          </a:p>
          <a:p>
            <a:pPr algn="ctr">
              <a:lnSpc>
                <a:spcPct val="150000"/>
              </a:lnSpc>
            </a:pPr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</a:rPr>
              <a:t>одно средство: то чтобы люди стали лучше.</a:t>
            </a:r>
          </a:p>
          <a:p>
            <a:pPr algn="ctr">
              <a:lnSpc>
                <a:spcPct val="150000"/>
              </a:lnSpc>
            </a:pPr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</a:rPr>
              <a:t> А для того, чтобы все люди стали лучше, </a:t>
            </a:r>
          </a:p>
          <a:p>
            <a:pPr algn="ctr">
              <a:lnSpc>
                <a:spcPct val="150000"/>
              </a:lnSpc>
            </a:pPr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</a:rPr>
              <a:t>в твоей власти только одно: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  <a:latin typeface="Georgia" pitchFamily="18" charset="0"/>
              </a:rPr>
              <a:t>самому стать лучше</a:t>
            </a:r>
          </a:p>
          <a:p>
            <a:pPr algn="ctr"/>
            <a:endParaRPr lang="ru-RU" sz="3200" b="1" i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r"/>
            <a:r>
              <a:rPr lang="ru-RU" sz="2000" b="1" i="1" dirty="0" smtClean="0">
                <a:solidFill>
                  <a:srgbClr val="002060"/>
                </a:solidFill>
                <a:latin typeface="Georgia" pitchFamily="18" charset="0"/>
              </a:rPr>
              <a:t>Л.Н.Толстой </a:t>
            </a:r>
            <a:r>
              <a:rPr lang="ru-RU" sz="2000" b="1" i="1" dirty="0" smtClean="0">
                <a:solidFill>
                  <a:srgbClr val="0070C0"/>
                </a:solidFill>
                <a:latin typeface="Georgia" pitchFamily="18" charset="0"/>
              </a:rPr>
              <a:t> </a:t>
            </a:r>
          </a:p>
          <a:p>
            <a:pPr algn="ctr"/>
            <a:endParaRPr lang="ru-RU" sz="2400" b="1" i="1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6" name="Picture 2" descr="C:\Documents and Settings\Администратор\Мои документы\Мои рисунки\война\pt_075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1643074" cy="1828581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7" name="Рисунок 6" descr="g0205227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-1" y="2571744"/>
            <a:ext cx="4049358" cy="400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Мои документы\Мои рисунки\война\pt_075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2000264" cy="22261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0" y="2714620"/>
            <a:ext cx="29594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</a:rPr>
              <a:t>Лев Николаевич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</a:rPr>
              <a:t>Толстой </a:t>
            </a:r>
            <a:endParaRPr lang="ru-RU" sz="24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8" name="Рисунок 7" descr="df9413c10dbc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285728"/>
            <a:ext cx="5929354" cy="55721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71934" y="1071546"/>
            <a:ext cx="4876143" cy="4001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194C"/>
                </a:solidFill>
              </a:rPr>
              <a:t>Неужели  может среди этой </a:t>
            </a:r>
          </a:p>
          <a:p>
            <a:r>
              <a:rPr lang="ru-RU" b="1" i="1" dirty="0" smtClean="0">
                <a:solidFill>
                  <a:srgbClr val="00194C"/>
                </a:solidFill>
              </a:rPr>
              <a:t>обаятельной  природы удержаться</a:t>
            </a:r>
          </a:p>
          <a:p>
            <a:r>
              <a:rPr lang="ru-RU" b="1" i="1" dirty="0" smtClean="0">
                <a:solidFill>
                  <a:srgbClr val="00194C"/>
                </a:solidFill>
              </a:rPr>
              <a:t>в душе человека чувство злобы, мщения</a:t>
            </a:r>
          </a:p>
          <a:p>
            <a:r>
              <a:rPr lang="ru-RU" b="1" i="1" dirty="0" smtClean="0">
                <a:solidFill>
                  <a:srgbClr val="00194C"/>
                </a:solidFill>
              </a:rPr>
              <a:t> или страсти истребления себе </a:t>
            </a:r>
          </a:p>
          <a:p>
            <a:r>
              <a:rPr lang="ru-RU" b="1" i="1" dirty="0" smtClean="0">
                <a:solidFill>
                  <a:srgbClr val="00194C"/>
                </a:solidFill>
              </a:rPr>
              <a:t>подобных? </a:t>
            </a:r>
          </a:p>
          <a:p>
            <a:r>
              <a:rPr lang="ru-RU" b="1" i="1" dirty="0" smtClean="0">
                <a:solidFill>
                  <a:srgbClr val="00194C"/>
                </a:solidFill>
              </a:rPr>
              <a:t>Усилие есть необходимое условие  </a:t>
            </a:r>
          </a:p>
          <a:p>
            <a:r>
              <a:rPr lang="ru-RU" b="1" i="1" dirty="0" smtClean="0">
                <a:solidFill>
                  <a:srgbClr val="00194C"/>
                </a:solidFill>
              </a:rPr>
              <a:t>нравственного совершенствования.</a:t>
            </a:r>
          </a:p>
          <a:p>
            <a:r>
              <a:rPr lang="ru-RU" b="1" i="1" dirty="0" smtClean="0">
                <a:solidFill>
                  <a:srgbClr val="00194C"/>
                </a:solidFill>
              </a:rPr>
              <a:t>Человек подобен дроби, числитель есть </a:t>
            </a:r>
          </a:p>
          <a:p>
            <a:r>
              <a:rPr lang="ru-RU" b="1" i="1" dirty="0" smtClean="0">
                <a:solidFill>
                  <a:srgbClr val="00194C"/>
                </a:solidFill>
              </a:rPr>
              <a:t>то, что он есть, а знаменатель – то,</a:t>
            </a:r>
          </a:p>
          <a:p>
            <a:r>
              <a:rPr lang="ru-RU" b="1" i="1" dirty="0" smtClean="0">
                <a:solidFill>
                  <a:srgbClr val="00194C"/>
                </a:solidFill>
              </a:rPr>
              <a:t>что он о себе думает. </a:t>
            </a:r>
          </a:p>
          <a:p>
            <a:r>
              <a:rPr lang="ru-RU" sz="2800" b="1" i="1" u="sng" dirty="0" smtClean="0">
                <a:solidFill>
                  <a:srgbClr val="C00000"/>
                </a:solidFill>
              </a:rPr>
              <a:t>Чем больше знаменатель,</a:t>
            </a:r>
          </a:p>
          <a:p>
            <a:r>
              <a:rPr lang="ru-RU" sz="2800" b="1" i="1" u="sng" dirty="0" smtClean="0">
                <a:solidFill>
                  <a:srgbClr val="C00000"/>
                </a:solidFill>
              </a:rPr>
              <a:t>тем меньше дробь.</a:t>
            </a:r>
          </a:p>
          <a:p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10" name="Рисунок 9" descr="g0140443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42844" y="3786190"/>
            <a:ext cx="714348" cy="14419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7224" y="4143380"/>
            <a:ext cx="4956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=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85852" y="4143380"/>
            <a:ext cx="1795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то, что он есть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85852" y="4572008"/>
            <a:ext cx="1717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то, что он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думает о себе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357290" y="4572008"/>
            <a:ext cx="1571636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\Мои документы\Мои рисунки\война\pr_098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143768" y="214290"/>
            <a:ext cx="1714512" cy="2232067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6724330" y="2571744"/>
            <a:ext cx="241967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</a:rPr>
              <a:t>Ж.Ж.Руссо,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>18 век,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>французский  писатель</a:t>
            </a:r>
            <a:endParaRPr lang="ru-RU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1071546"/>
            <a:ext cx="64764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</a:rPr>
              <a:t>«Человек от природы добр, 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</a:rPr>
              <a:t>и надо только не мешать развитию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</a:rPr>
              <a:t>этого врождённого добронравия.»</a:t>
            </a:r>
            <a:endParaRPr lang="ru-RU" sz="24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1026" name="Picture 2" descr="C:\Documents and Settings\Администратор\Мои документы\Мои рисунки\война\po_022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28596" y="2571744"/>
            <a:ext cx="1514498" cy="2428892"/>
          </a:xfrm>
          <a:prstGeom prst="rect">
            <a:avLst/>
          </a:prstGeom>
          <a:ln w="88900" cap="sq" cmpd="thickThin">
            <a:solidFill>
              <a:srgbClr val="8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5143512"/>
            <a:ext cx="27860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800000"/>
                </a:solidFill>
                <a:latin typeface="Georgia" pitchFamily="18" charset="0"/>
              </a:rPr>
              <a:t>Омар Хайям</a:t>
            </a:r>
          </a:p>
          <a:p>
            <a:pPr algn="ctr"/>
            <a:r>
              <a:rPr lang="ru-RU" b="1" i="1" dirty="0" smtClean="0">
                <a:solidFill>
                  <a:srgbClr val="800000"/>
                </a:solidFill>
                <a:latin typeface="Georgia" pitchFamily="18" charset="0"/>
              </a:rPr>
              <a:t>11 век,</a:t>
            </a:r>
          </a:p>
          <a:p>
            <a:pPr algn="ctr"/>
            <a:r>
              <a:rPr lang="ru-RU" b="1" i="1" dirty="0" smtClean="0">
                <a:solidFill>
                  <a:srgbClr val="800000"/>
                </a:solidFill>
                <a:latin typeface="Georgia" pitchFamily="18" charset="0"/>
              </a:rPr>
              <a:t>персидский поэт</a:t>
            </a:r>
            <a:br>
              <a:rPr lang="ru-RU" b="1" i="1" dirty="0" smtClean="0">
                <a:solidFill>
                  <a:srgbClr val="800000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800000"/>
                </a:solidFill>
                <a:latin typeface="Georgia" pitchFamily="18" charset="0"/>
              </a:rPr>
              <a:t>математик, философ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57356" y="3429000"/>
            <a:ext cx="51435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i="1" dirty="0" smtClean="0">
                <a:solidFill>
                  <a:srgbClr val="800000"/>
                </a:solidFill>
                <a:latin typeface="Georgia" pitchFamily="18" charset="0"/>
              </a:rPr>
              <a:t>«Благородство и Подлость,</a:t>
            </a:r>
          </a:p>
          <a:p>
            <a:pPr lvl="0" algn="ctr"/>
            <a:r>
              <a:rPr lang="ru-RU" sz="2400" b="1" i="1" dirty="0" smtClean="0">
                <a:solidFill>
                  <a:srgbClr val="800000"/>
                </a:solidFill>
                <a:latin typeface="Georgia" pitchFamily="18" charset="0"/>
              </a:rPr>
              <a:t>Отвага и Страх – </a:t>
            </a:r>
          </a:p>
          <a:p>
            <a:pPr lvl="0" algn="ctr"/>
            <a:r>
              <a:rPr lang="ru-RU" sz="2400" b="1" i="1" dirty="0" smtClean="0">
                <a:solidFill>
                  <a:srgbClr val="800000"/>
                </a:solidFill>
                <a:latin typeface="Georgia" pitchFamily="18" charset="0"/>
              </a:rPr>
              <a:t>Всё с рожденья заложено</a:t>
            </a:r>
          </a:p>
          <a:p>
            <a:pPr lvl="0" algn="ctr"/>
            <a:r>
              <a:rPr lang="ru-RU" sz="2400" b="1" i="1" dirty="0" smtClean="0">
                <a:solidFill>
                  <a:srgbClr val="800000"/>
                </a:solidFill>
                <a:latin typeface="Georgia" pitchFamily="18" charset="0"/>
              </a:rPr>
              <a:t>В наших сердцах»</a:t>
            </a:r>
          </a:p>
        </p:txBody>
      </p:sp>
    </p:spTree>
  </p:cSld>
  <p:clrMapOvr>
    <a:masterClrMapping/>
  </p:clrMapOvr>
  <p:transition>
    <p:wip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\Мои документы\Мои рисунки\война\pa_378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57166"/>
            <a:ext cx="1771650" cy="2286016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42844" y="2714620"/>
            <a:ext cx="30718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</a:rPr>
              <a:t>Аристотель, 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>древнегреческий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>философ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28926" y="785794"/>
            <a:ext cx="5786478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6600FF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</a:rPr>
              <a:t>«Н</a:t>
            </a:r>
            <a:r>
              <a:rPr lang="ru-RU" sz="2400" b="1" i="1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latin typeface="Georgia" pitchFamily="18" charset="0"/>
              </a:rPr>
              <a:t>е для того мы рассуждаем, чтобы знать, что такое добродетель (нравственность),</a:t>
            </a:r>
          </a:p>
          <a:p>
            <a:pPr lvl="0" algn="ctr"/>
            <a:r>
              <a:rPr lang="ru-RU" sz="2400" b="1" i="1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latin typeface="Georgia" pitchFamily="18" charset="0"/>
              </a:rPr>
              <a:t>а для того, чтобы стать </a:t>
            </a:r>
            <a:r>
              <a:rPr lang="ru-RU" sz="2400" b="1" i="1" dirty="0" smtClean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latin typeface="Georgia" pitchFamily="18" charset="0"/>
              </a:rPr>
              <a:t>хорошими людьми</a:t>
            </a:r>
            <a:r>
              <a:rPr lang="ru-RU" sz="2400" b="1" i="1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latin typeface="Georgia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71604" y="4929198"/>
            <a:ext cx="6572296" cy="18158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endParaRPr lang="ru-RU" sz="2800" b="1" i="1" dirty="0" smtClean="0">
              <a:solidFill>
                <a:srgbClr val="800000"/>
              </a:solidFill>
              <a:latin typeface="Georgia" pitchFamily="18" charset="0"/>
            </a:endParaRPr>
          </a:p>
          <a:p>
            <a:r>
              <a:rPr lang="ru-RU" sz="2800" b="1" i="1" dirty="0" smtClean="0">
                <a:solidFill>
                  <a:srgbClr val="800000"/>
                </a:solidFill>
                <a:latin typeface="Georgia" pitchFamily="18" charset="0"/>
              </a:rPr>
              <a:t>Делать ближним добро – это </a:t>
            </a:r>
          </a:p>
          <a:p>
            <a:r>
              <a:rPr lang="ru-RU" sz="2800" b="1" i="1" dirty="0" smtClean="0">
                <a:solidFill>
                  <a:srgbClr val="800000"/>
                </a:solidFill>
                <a:latin typeface="Georgia" pitchFamily="18" charset="0"/>
              </a:rPr>
              <a:t>делать то, чего желаешь себе.</a:t>
            </a:r>
          </a:p>
          <a:p>
            <a:endParaRPr lang="ru-RU" sz="2800" b="1" i="1" dirty="0">
              <a:solidFill>
                <a:srgbClr val="800000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4612" y="3786190"/>
            <a:ext cx="42306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Georgia" pitchFamily="18" charset="0"/>
              </a:rPr>
              <a:t>Древнеиндийское 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Georgia" pitchFamily="18" charset="0"/>
              </a:rPr>
              <a:t>изречение</a:t>
            </a:r>
            <a:endParaRPr lang="ru-RU" sz="32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428604"/>
            <a:ext cx="5072098" cy="157163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>
                  <a:solidFill>
                    <a:srgbClr val="7030A0"/>
                  </a:solidFill>
                </a:ln>
                <a:solidFill>
                  <a:srgbClr val="800000"/>
                </a:solidFill>
                <a:latin typeface="Georgia" pitchFamily="18" charset="0"/>
              </a:rPr>
              <a:t>Признаки </a:t>
            </a:r>
          </a:p>
          <a:p>
            <a:pPr algn="ctr"/>
            <a:r>
              <a:rPr lang="ru-RU" sz="2800" b="1" dirty="0" smtClean="0">
                <a:ln>
                  <a:solidFill>
                    <a:srgbClr val="7030A0"/>
                  </a:solidFill>
                </a:ln>
                <a:solidFill>
                  <a:srgbClr val="800000"/>
                </a:solidFill>
                <a:latin typeface="Georgia" pitchFamily="18" charset="0"/>
              </a:rPr>
              <a:t>нравственного поступка</a:t>
            </a:r>
            <a:endParaRPr lang="ru-RU" sz="2800" b="1" dirty="0">
              <a:ln>
                <a:solidFill>
                  <a:srgbClr val="7030A0"/>
                </a:solidFill>
              </a:ln>
              <a:solidFill>
                <a:srgbClr val="800000"/>
              </a:solidFill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417623">
            <a:off x="453573" y="2875877"/>
            <a:ext cx="2143140" cy="12858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800000"/>
                </a:solidFill>
                <a:latin typeface="Georgia" pitchFamily="18" charset="0"/>
              </a:rPr>
              <a:t>мотив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4786322"/>
            <a:ext cx="2643206" cy="10001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800000"/>
                </a:solidFill>
                <a:latin typeface="Georgia" pitchFamily="18" charset="0"/>
              </a:rPr>
              <a:t>действие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14678" y="3000372"/>
            <a:ext cx="2643206" cy="12858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800000"/>
                </a:solidFill>
                <a:latin typeface="Georgia" pitchFamily="18" charset="0"/>
              </a:rPr>
              <a:t>цель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15008" y="5000636"/>
            <a:ext cx="2643206" cy="11430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800000"/>
                </a:solidFill>
                <a:latin typeface="Georgia" pitchFamily="18" charset="0"/>
              </a:rPr>
              <a:t>результат</a:t>
            </a:r>
          </a:p>
        </p:txBody>
      </p:sp>
      <p:sp>
        <p:nvSpPr>
          <p:cNvPr id="7" name="Прямоугольник 6"/>
          <p:cNvSpPr/>
          <p:nvPr/>
        </p:nvSpPr>
        <p:spPr>
          <a:xfrm rot="20354543">
            <a:off x="6612520" y="2738707"/>
            <a:ext cx="2241049" cy="12858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800000"/>
                </a:solidFill>
                <a:latin typeface="Georgia" pitchFamily="18" charset="0"/>
              </a:rPr>
              <a:t>Средства</a:t>
            </a:r>
          </a:p>
          <a:p>
            <a:pPr algn="ctr"/>
            <a:endParaRPr lang="ru-RU" sz="2800" b="1" dirty="0" smtClean="0">
              <a:solidFill>
                <a:srgbClr val="800000"/>
              </a:solidFill>
              <a:latin typeface="Georgia" pitchFamily="18" charset="0"/>
            </a:endParaRPr>
          </a:p>
        </p:txBody>
      </p:sp>
      <p:cxnSp>
        <p:nvCxnSpPr>
          <p:cNvPr id="9" name="Прямая со стрелкой 8"/>
          <p:cNvCxnSpPr>
            <a:endCxn id="3" idx="0"/>
          </p:cNvCxnSpPr>
          <p:nvPr/>
        </p:nvCxnSpPr>
        <p:spPr>
          <a:xfrm rot="10800000" flipV="1">
            <a:off x="1782822" y="2000239"/>
            <a:ext cx="1074666" cy="929533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2" idx="2"/>
            <a:endCxn id="5" idx="0"/>
          </p:cNvCxnSpPr>
          <p:nvPr/>
        </p:nvCxnSpPr>
        <p:spPr>
          <a:xfrm rot="5400000">
            <a:off x="4036215" y="2500306"/>
            <a:ext cx="1000132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7" idx="0"/>
          </p:cNvCxnSpPr>
          <p:nvPr/>
        </p:nvCxnSpPr>
        <p:spPr>
          <a:xfrm>
            <a:off x="6216662" y="2000240"/>
            <a:ext cx="1288514" cy="780201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6200000" flipH="1">
            <a:off x="4857752" y="2928934"/>
            <a:ext cx="3000396" cy="114300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4" idx="0"/>
          </p:cNvCxnSpPr>
          <p:nvPr/>
        </p:nvCxnSpPr>
        <p:spPr>
          <a:xfrm rot="5400000">
            <a:off x="1482308" y="2982514"/>
            <a:ext cx="2786080" cy="821537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Рисунок 33" descr="1222714216_nature-4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745659">
            <a:off x="439331" y="463114"/>
            <a:ext cx="1033608" cy="1378144"/>
          </a:xfrm>
          <a:prstGeom prst="rect">
            <a:avLst/>
          </a:prstGeom>
        </p:spPr>
      </p:pic>
      <p:pic>
        <p:nvPicPr>
          <p:cNvPr id="40" name="Рисунок 39" descr="g0205270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 flipH="1">
            <a:off x="142844" y="4143378"/>
            <a:ext cx="2500330" cy="2559547"/>
          </a:xfrm>
          <a:prstGeom prst="rect">
            <a:avLst/>
          </a:prstGeom>
        </p:spPr>
      </p:pic>
      <p:pic>
        <p:nvPicPr>
          <p:cNvPr id="45" name="Рисунок 44" descr="g0205270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>
            <a:off x="7072322" y="4000504"/>
            <a:ext cx="2071678" cy="2714620"/>
          </a:xfrm>
          <a:prstGeom prst="rect">
            <a:avLst/>
          </a:prstGeom>
        </p:spPr>
      </p:pic>
      <p:pic>
        <p:nvPicPr>
          <p:cNvPr id="47" name="Рисунок 46" descr="1188481972_118742665083523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29059" y="4429132"/>
            <a:ext cx="1500198" cy="2001693"/>
          </a:xfrm>
          <a:prstGeom prst="rect">
            <a:avLst/>
          </a:prstGeom>
        </p:spPr>
      </p:pic>
      <p:pic>
        <p:nvPicPr>
          <p:cNvPr id="48" name="Рисунок 47" descr="1206973608_1206897814_2d278d6e8449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15272" y="357166"/>
            <a:ext cx="1161639" cy="1500174"/>
          </a:xfrm>
          <a:prstGeom prst="rect">
            <a:avLst/>
          </a:prstGeom>
        </p:spPr>
      </p:pic>
    </p:spTree>
  </p:cSld>
  <p:clrMapOvr>
    <a:masterClrMapping/>
  </p:clrMapOvr>
  <p:transition>
    <p:wipe dir="r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52836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«ЧЁРНО – БЕЛЫЙ МИР»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1285860"/>
            <a:ext cx="6357982" cy="492922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>
                <a:ln>
                  <a:solidFill>
                    <a:schemeClr val="tx1"/>
                  </a:solidFill>
                </a:ln>
              </a:rPr>
              <a:t>ТЕМНАЯ</a:t>
            </a: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6" name="Прямая соединительная линия 5"/>
          <p:cNvCxnSpPr>
            <a:stCxn id="4" idx="0"/>
            <a:endCxn id="4" idx="2"/>
          </p:cNvCxnSpPr>
          <p:nvPr/>
        </p:nvCxnSpPr>
        <p:spPr>
          <a:xfrm rot="16200000" flipH="1">
            <a:off x="2143108" y="3750471"/>
            <a:ext cx="4929222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71604" y="1571612"/>
            <a:ext cx="28200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Georgia" pitchFamily="18" charset="0"/>
              </a:rPr>
              <a:t>Тёмная сторона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Georgia" pitchFamily="18" charset="0"/>
              </a:rPr>
              <a:t> жизни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86314" y="1643050"/>
            <a:ext cx="29258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CC00"/>
                </a:solidFill>
                <a:latin typeface="Georgia" pitchFamily="18" charset="0"/>
              </a:rPr>
              <a:t>Светлая сторона</a:t>
            </a:r>
          </a:p>
          <a:p>
            <a:pPr algn="ctr"/>
            <a:r>
              <a:rPr lang="ru-RU" sz="2400" b="1" dirty="0" smtClean="0">
                <a:solidFill>
                  <a:srgbClr val="FFCC00"/>
                </a:solidFill>
                <a:latin typeface="Georgia" pitchFamily="18" charset="0"/>
              </a:rPr>
              <a:t>жизни</a:t>
            </a:r>
            <a:endParaRPr lang="ru-RU" sz="2400" b="1" dirty="0">
              <a:solidFill>
                <a:srgbClr val="FFCC00"/>
              </a:solidFill>
              <a:latin typeface="Georgia" pitchFamily="18" charset="0"/>
            </a:endParaRPr>
          </a:p>
        </p:txBody>
      </p:sp>
      <p:pic>
        <p:nvPicPr>
          <p:cNvPr id="15" name="Рисунок 14" descr="picture0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483676">
            <a:off x="6923557" y="5132757"/>
            <a:ext cx="814388" cy="833437"/>
          </a:xfrm>
          <a:prstGeom prst="rect">
            <a:avLst/>
          </a:prstGeom>
        </p:spPr>
      </p:pic>
    </p:spTree>
  </p:cSld>
  <p:clrMapOvr>
    <a:masterClrMapping/>
  </p:clrMapOvr>
  <p:transition>
    <p:wip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0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Администратор\Мои документы\Мои рисунки\война\lit-27i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00042"/>
            <a:ext cx="2185589" cy="24323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0" y="3286124"/>
            <a:ext cx="3214678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</a:rPr>
              <a:t>Иоганн Гёте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>18  - 19 века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>немецкий писатель, 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>мыслитель, 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>естествоиспытатель</a:t>
            </a:r>
            <a:endParaRPr lang="ru-RU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5876" y="1142984"/>
            <a:ext cx="6728124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Пять свойств.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Пять свойств не ладят с другими пятью.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Внимательно заповедь слушай мою: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С </a:t>
            </a:r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Надменностью</a:t>
            </a: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b="1" dirty="0" smtClean="0">
                <a:solidFill>
                  <a:srgbClr val="336600"/>
                </a:solidFill>
                <a:latin typeface="Georgia" pitchFamily="18" charset="0"/>
              </a:rPr>
              <a:t>Дружба</a:t>
            </a: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 не может сродниться,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От </a:t>
            </a:r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Грубости</a:t>
            </a: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b="1" dirty="0" smtClean="0">
                <a:solidFill>
                  <a:srgbClr val="336600"/>
                </a:solidFill>
                <a:latin typeface="Georgia" pitchFamily="18" charset="0"/>
              </a:rPr>
              <a:t>Вежливость </a:t>
            </a: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не родится,</a:t>
            </a:r>
          </a:p>
          <a:p>
            <a:pPr algn="ctr"/>
            <a:r>
              <a:rPr lang="ru-RU" sz="2000" b="1" dirty="0" smtClean="0">
                <a:solidFill>
                  <a:srgbClr val="336600"/>
                </a:solidFill>
                <a:latin typeface="Georgia" pitchFamily="18" charset="0"/>
              </a:rPr>
              <a:t>Величия</a:t>
            </a: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 мы у </a:t>
            </a:r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Злодейства</a:t>
            </a: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 не ищем,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Скупец </a:t>
            </a: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не подаст убогим и нищим,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  Для </a:t>
            </a:r>
            <a:r>
              <a:rPr lang="ru-RU" sz="2000" b="1" dirty="0" smtClean="0">
                <a:solidFill>
                  <a:srgbClr val="336600"/>
                </a:solidFill>
                <a:latin typeface="Georgia" pitchFamily="18" charset="0"/>
              </a:rPr>
              <a:t>Веры и Верности </a:t>
            </a:r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Ложь </a:t>
            </a: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не опора.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Всё это усвой – и храни от вора. </a:t>
            </a:r>
            <a:endParaRPr lang="ru-RU" sz="20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8" name="Рисунок 7" descr="g0111667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5786454"/>
            <a:ext cx="7100480" cy="875168"/>
          </a:xfrm>
          <a:prstGeom prst="rect">
            <a:avLst/>
          </a:prstGeom>
        </p:spPr>
      </p:pic>
    </p:spTree>
  </p:cSld>
  <p:clrMapOvr>
    <a:masterClrMapping/>
  </p:clrMapOvr>
  <p:transition spd="med"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0178408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142852"/>
            <a:ext cx="2428892" cy="3097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 descr="C:\Documents and Settings\Администратор\Мои документы\Мои рисунки\война\война 0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500438"/>
            <a:ext cx="4184980" cy="29289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3" name="Picture 3" descr="C:\Documents and Settings\Администратор\Мои документы\Мои рисунки\война\война 0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428604"/>
            <a:ext cx="3543879" cy="35004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g0224547.W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712448">
            <a:off x="5468164" y="3520249"/>
            <a:ext cx="2522931" cy="2971472"/>
          </a:xfrm>
          <a:prstGeom prst="rect">
            <a:avLst/>
          </a:prstGeom>
        </p:spPr>
      </p:pic>
    </p:spTree>
  </p:cSld>
  <p:clrMapOvr>
    <a:masterClrMapping/>
  </p:clrMapOvr>
  <p:transition spd="med">
    <p:wipe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Администратор\Мои документы\Мои рисунки\война\война 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7798" y="3714752"/>
            <a:ext cx="3793418" cy="254953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Documents and Settings\Администратор\Мои документы\Мои рисунки\война\война 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500042"/>
            <a:ext cx="3407482" cy="2643206"/>
          </a:xfrm>
          <a:prstGeom prst="rect">
            <a:avLst/>
          </a:prstGeom>
          <a:ln>
            <a:solidFill>
              <a:srgbClr val="00206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100" name="Picture 4" descr="C:\Documents and Settings\Администратор\Мои документы\Мои рисунки\война\война 0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428604"/>
            <a:ext cx="1457964" cy="1811337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01" name="Picture 5" descr="C:\Documents and Settings\Администратор\Мои документы\Мои рисунки\война\война 0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6" y="1214422"/>
            <a:ext cx="2730500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2" name="Picture 6" descr="C:\Documents and Settings\Администратор\Мои документы\Мои рисунки\война\поступок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786" y="4071942"/>
            <a:ext cx="2828956" cy="205263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</p:spTree>
  </p:cSld>
  <p:clrMapOvr>
    <a:masterClrMapping/>
  </p:clrMapOvr>
  <p:transition spd="med">
    <p:wip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280</TotalTime>
  <Words>331</Words>
  <Application>Microsoft Office PowerPoint</Application>
  <PresentationFormat>Экран (4:3)</PresentationFormat>
  <Paragraphs>84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ПРЕЗЕНТАЦИЯ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наташа</cp:lastModifiedBy>
  <cp:revision>41</cp:revision>
  <dcterms:modified xsi:type="dcterms:W3CDTF">2020-10-28T22:01:11Z</dcterms:modified>
</cp:coreProperties>
</file>