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E242-5C05-4AC3-96A0-92250C966A37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4808-46C5-4D92-9DE8-2E129EC7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E242-5C05-4AC3-96A0-92250C966A37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4808-46C5-4D92-9DE8-2E129EC7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E242-5C05-4AC3-96A0-92250C966A37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4808-46C5-4D92-9DE8-2E129EC7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E242-5C05-4AC3-96A0-92250C966A37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4808-46C5-4D92-9DE8-2E129EC7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E242-5C05-4AC3-96A0-92250C966A37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4808-46C5-4D92-9DE8-2E129EC7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E242-5C05-4AC3-96A0-92250C966A37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4808-46C5-4D92-9DE8-2E129EC7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E242-5C05-4AC3-96A0-92250C966A37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4808-46C5-4D92-9DE8-2E129EC7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E242-5C05-4AC3-96A0-92250C966A37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4808-46C5-4D92-9DE8-2E129EC7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E242-5C05-4AC3-96A0-92250C966A37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4808-46C5-4D92-9DE8-2E129EC7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E242-5C05-4AC3-96A0-92250C966A37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4808-46C5-4D92-9DE8-2E129EC7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E242-5C05-4AC3-96A0-92250C966A37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4808-46C5-4D92-9DE8-2E129EC7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BE242-5C05-4AC3-96A0-92250C966A37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F4808-46C5-4D92-9DE8-2E129EC7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51abb_4ff9f8acf97a46b7bbe4c896c1239cbc_m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7334268" y="1357297"/>
            <a:ext cx="60959" cy="45719"/>
          </a:xfrm>
          <a:prstGeom prst="rect">
            <a:avLst/>
          </a:prstGeom>
        </p:spPr>
      </p:pic>
      <p:pic>
        <p:nvPicPr>
          <p:cNvPr id="6" name="Рисунок 5" descr="2_5fc66de84d1f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500306"/>
            <a:ext cx="6929486" cy="3139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142852"/>
            <a:ext cx="79152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                           </a:t>
            </a:r>
            <a:r>
              <a:rPr lang="ru-RU" sz="3600" b="1" dirty="0" smtClean="0">
                <a:solidFill>
                  <a:srgbClr val="7030A0"/>
                </a:solidFill>
              </a:rPr>
              <a:t>Мастер-класс</a:t>
            </a:r>
          </a:p>
          <a:p>
            <a:r>
              <a:rPr lang="ru-RU" sz="3200" dirty="0" smtClean="0"/>
              <a:t>      «Путешествие Маши в волшебный лес»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1428736"/>
            <a:ext cx="7358114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Экспериментирование</a:t>
            </a:r>
            <a:r>
              <a:rPr lang="en-US" b="1" dirty="0" smtClean="0"/>
              <a:t>,</a:t>
            </a:r>
            <a:r>
              <a:rPr lang="ru-RU" b="1" dirty="0" smtClean="0"/>
              <a:t> как средство развития детей  старшего </a:t>
            </a:r>
          </a:p>
          <a:p>
            <a:pPr algn="ctr"/>
            <a:r>
              <a:rPr lang="ru-RU" b="1" dirty="0" smtClean="0"/>
              <a:t>                  дошкольного возраста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5572140"/>
            <a:ext cx="1514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Воспитатель: </a:t>
            </a:r>
          </a:p>
          <a:p>
            <a:r>
              <a:rPr lang="ru-RU" dirty="0" smtClean="0"/>
              <a:t>Елисеева Т.В.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2b76bd6b6241ba7275a4b2a930ff7b4a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1000108"/>
            <a:ext cx="8501122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Самое лучшее открытие то</a:t>
            </a:r>
            <a:r>
              <a:rPr lang="en-US" sz="5400" dirty="0" smtClean="0">
                <a:solidFill>
                  <a:srgbClr val="7030A0"/>
                </a:solidFill>
              </a:rPr>
              <a:t>,</a:t>
            </a:r>
            <a:r>
              <a:rPr lang="ru-RU" sz="54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5400" dirty="0" smtClean="0">
                <a:solidFill>
                  <a:srgbClr val="7030A0"/>
                </a:solidFill>
              </a:rPr>
              <a:t>        Которое ребенок </a:t>
            </a:r>
          </a:p>
          <a:p>
            <a:r>
              <a:rPr lang="ru-RU" sz="5400" dirty="0" smtClean="0">
                <a:solidFill>
                  <a:srgbClr val="7030A0"/>
                </a:solidFill>
              </a:rPr>
              <a:t>              делает сам.</a:t>
            </a:r>
          </a:p>
          <a:p>
            <a:endParaRPr lang="ru-RU" sz="5400" dirty="0" smtClean="0">
              <a:solidFill>
                <a:srgbClr val="7030A0"/>
              </a:solidFill>
            </a:endParaRPr>
          </a:p>
          <a:p>
            <a:r>
              <a:rPr lang="ru-RU" sz="5400" dirty="0" smtClean="0">
                <a:solidFill>
                  <a:srgbClr val="7030A0"/>
                </a:solidFill>
              </a:rPr>
              <a:t>                           </a:t>
            </a:r>
            <a:r>
              <a:rPr lang="ru-RU" sz="5400" dirty="0" err="1" smtClean="0">
                <a:solidFill>
                  <a:srgbClr val="7030A0"/>
                </a:solidFill>
              </a:rPr>
              <a:t>Р.У.Эмерсон</a:t>
            </a:r>
            <a:endParaRPr lang="ru-RU" sz="5400" dirty="0" smtClean="0">
              <a:solidFill>
                <a:srgbClr val="7030A0"/>
              </a:solidFill>
            </a:endParaRP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                                                                        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2b76bd6b6241ba7275a4b2a930ff7b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571480"/>
            <a:ext cx="74484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Цель: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повысить профессиональное мастерство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педагогов-участников мастер-класса.</a:t>
            </a:r>
          </a:p>
          <a:p>
            <a:endParaRPr lang="ru-RU" sz="2800" dirty="0"/>
          </a:p>
          <a:p>
            <a:r>
              <a:rPr lang="ru-RU" sz="2800" b="1" dirty="0" smtClean="0">
                <a:solidFill>
                  <a:srgbClr val="7030A0"/>
                </a:solidFill>
              </a:rPr>
              <a:t>Задачи: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поделиться с педагогами опытом по </a:t>
            </a:r>
          </a:p>
          <a:p>
            <a:r>
              <a:rPr lang="ru-RU" sz="2800" dirty="0" smtClean="0"/>
              <a:t>  развитию познавательной активности </a:t>
            </a:r>
            <a:r>
              <a:rPr lang="en-US" sz="2800" dirty="0" smtClean="0"/>
              <a:t>,</a:t>
            </a:r>
            <a:endParaRPr lang="ru-RU" sz="2800" dirty="0"/>
          </a:p>
          <a:p>
            <a:r>
              <a:rPr lang="ru-RU" sz="2800" dirty="0" smtClean="0"/>
              <a:t>  через экспериментально-исследовательскую</a:t>
            </a:r>
          </a:p>
          <a:p>
            <a:r>
              <a:rPr lang="ru-RU" sz="2800" dirty="0" smtClean="0"/>
              <a:t>  деятельность.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92b76bd6b6241ba7275a4b2a930ff7b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0"/>
            <a:ext cx="912812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285728"/>
            <a:ext cx="71546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1 Опыт  </a:t>
            </a:r>
            <a:r>
              <a:rPr lang="ru-RU" sz="2800" dirty="0" smtClean="0">
                <a:solidFill>
                  <a:srgbClr val="0070C0"/>
                </a:solidFill>
              </a:rPr>
              <a:t>«Веселый виноград»</a:t>
            </a:r>
          </a:p>
          <a:p>
            <a:r>
              <a:rPr lang="ru-RU" sz="2400" dirty="0" smtClean="0"/>
              <a:t>Опускаем виноградинки в минеральную воду.</a:t>
            </a:r>
          </a:p>
          <a:p>
            <a:r>
              <a:rPr lang="ru-RU" sz="2400" u="sng" dirty="0" smtClean="0"/>
              <a:t>Вывод</a:t>
            </a:r>
            <a:r>
              <a:rPr lang="ru-RU" sz="2400" dirty="0" smtClean="0"/>
              <a:t>: воздух легче воды</a:t>
            </a:r>
            <a:r>
              <a:rPr lang="en-US" sz="2400" dirty="0" smtClean="0"/>
              <a:t>, </a:t>
            </a:r>
            <a:r>
              <a:rPr lang="ru-RU" sz="2400" dirty="0" smtClean="0"/>
              <a:t> поэтому</a:t>
            </a:r>
          </a:p>
          <a:p>
            <a:r>
              <a:rPr lang="ru-RU" sz="2400" dirty="0" smtClean="0"/>
              <a:t> виноградинки</a:t>
            </a:r>
            <a:r>
              <a:rPr lang="en-US" sz="2400" dirty="0" smtClean="0"/>
              <a:t>,</a:t>
            </a:r>
            <a:r>
              <a:rPr lang="ru-RU" sz="2400" dirty="0" smtClean="0"/>
              <a:t> с прилипшими к ним</a:t>
            </a:r>
            <a:r>
              <a:rPr lang="ru-RU" sz="2400" b="1" dirty="0" smtClean="0"/>
              <a:t>  </a:t>
            </a:r>
            <a:r>
              <a:rPr lang="ru-RU" sz="2400" dirty="0" smtClean="0"/>
              <a:t>пузырьками</a:t>
            </a:r>
            <a:r>
              <a:rPr lang="en-US" sz="2400" dirty="0" smtClean="0"/>
              <a:t>,</a:t>
            </a:r>
            <a:r>
              <a:rPr lang="ru-RU" sz="2400" dirty="0" smtClean="0"/>
              <a:t> всплывают на поверхность.</a:t>
            </a:r>
            <a:endParaRPr lang="ru-RU" sz="2400" dirty="0"/>
          </a:p>
        </p:txBody>
      </p:sp>
      <p:pic>
        <p:nvPicPr>
          <p:cNvPr id="5" name="Рисунок 4" descr="IMG-20221018-WA0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500306"/>
            <a:ext cx="3571900" cy="3071834"/>
          </a:xfrm>
          <a:prstGeom prst="rect">
            <a:avLst/>
          </a:prstGeom>
        </p:spPr>
      </p:pic>
      <p:pic>
        <p:nvPicPr>
          <p:cNvPr id="7" name="Рисунок 6" descr="1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3071802" y="5331221"/>
            <a:ext cx="71438" cy="64001"/>
          </a:xfrm>
          <a:prstGeom prst="rect">
            <a:avLst/>
          </a:prstGeom>
        </p:spPr>
      </p:pic>
      <p:pic>
        <p:nvPicPr>
          <p:cNvPr id="8" name="Рисунок 7" descr="1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3" y="2500306"/>
            <a:ext cx="3316677" cy="30772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2b76bd6b6241ba7275a4b2a930ff7b4a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357167"/>
            <a:ext cx="81012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2 Опыт </a:t>
            </a:r>
            <a:r>
              <a:rPr lang="ru-RU" sz="2800" dirty="0" smtClean="0">
                <a:solidFill>
                  <a:srgbClr val="0070C0"/>
                </a:solidFill>
              </a:rPr>
              <a:t>«Волшебные веточки»</a:t>
            </a:r>
          </a:p>
          <a:p>
            <a:r>
              <a:rPr lang="ru-RU" sz="2400" dirty="0"/>
              <a:t> В</a:t>
            </a:r>
            <a:r>
              <a:rPr lang="ru-RU" sz="2400" dirty="0" smtClean="0"/>
              <a:t>ыкладываем надломленные зубочистки в центр </a:t>
            </a:r>
          </a:p>
          <a:p>
            <a:r>
              <a:rPr lang="ru-RU" sz="2400" dirty="0" smtClean="0"/>
              <a:t>  пустой тарелочки. Капаем на место сгиба капельки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чистой воды.</a:t>
            </a:r>
          </a:p>
          <a:p>
            <a:r>
              <a:rPr lang="ru-RU" sz="2400" u="sng" dirty="0" smtClean="0"/>
              <a:t>Вывод: </a:t>
            </a:r>
            <a:r>
              <a:rPr lang="ru-RU" sz="2400" dirty="0" smtClean="0"/>
              <a:t> волокна древесины впитывают воду и распрямляются.</a:t>
            </a:r>
            <a:endParaRPr lang="ru-RU" sz="2400" u="sng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IMG-20221018-WA00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857496"/>
            <a:ext cx="3532396" cy="2643206"/>
          </a:xfrm>
          <a:prstGeom prst="rect">
            <a:avLst/>
          </a:prstGeom>
        </p:spPr>
      </p:pic>
      <p:pic>
        <p:nvPicPr>
          <p:cNvPr id="6" name="Рисунок 5" descr="IMG-20221018-WA0024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857496"/>
            <a:ext cx="3600542" cy="26941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2b76bd6b6241ba7275a4b2a930ff7b4a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854424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3 Опыт </a:t>
            </a:r>
            <a:r>
              <a:rPr lang="ru-RU" sz="2800" dirty="0" smtClean="0">
                <a:solidFill>
                  <a:srgbClr val="0070C0"/>
                </a:solidFill>
              </a:rPr>
              <a:t>«</a:t>
            </a:r>
            <a:r>
              <a:rPr lang="ru-RU" sz="2800" dirty="0" smtClean="0">
                <a:solidFill>
                  <a:srgbClr val="0070C0"/>
                </a:solidFill>
              </a:rPr>
              <a:t>Чудеса</a:t>
            </a:r>
            <a:r>
              <a:rPr lang="ru-RU" sz="2800" dirty="0" smtClean="0">
                <a:solidFill>
                  <a:srgbClr val="0070C0"/>
                </a:solidFill>
              </a:rPr>
              <a:t>»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400" dirty="0" smtClean="0"/>
              <a:t>Наливаем в стакан воду и накрываем  листом бумаги. Переворачиваем </a:t>
            </a:r>
            <a:r>
              <a:rPr lang="en-US" sz="2400" dirty="0" smtClean="0"/>
              <a:t>,</a:t>
            </a:r>
            <a:r>
              <a:rPr lang="ru-RU" sz="2400" dirty="0" smtClean="0"/>
              <a:t>придерживая снизу. Отпускаем руку</a:t>
            </a:r>
            <a:r>
              <a:rPr lang="en-US" sz="2400" dirty="0" smtClean="0"/>
              <a:t>, </a:t>
            </a:r>
            <a:r>
              <a:rPr lang="ru-RU" sz="2400" dirty="0" smtClean="0"/>
              <a:t>лист бумаги не падает</a:t>
            </a:r>
            <a:r>
              <a:rPr lang="en-US" sz="2400" dirty="0" smtClean="0"/>
              <a:t>,</a:t>
            </a:r>
            <a:r>
              <a:rPr lang="ru-RU" sz="2400" dirty="0" smtClean="0"/>
              <a:t> вода не выливается.</a:t>
            </a:r>
          </a:p>
          <a:p>
            <a:r>
              <a:rPr lang="ru-RU" sz="2400" u="sng" dirty="0" smtClean="0"/>
              <a:t>Вывод:</a:t>
            </a:r>
            <a:r>
              <a:rPr lang="ru-RU" sz="2400" dirty="0" smtClean="0"/>
              <a:t> давление воздуха</a:t>
            </a:r>
            <a:r>
              <a:rPr lang="en-US" sz="2400" dirty="0" smtClean="0"/>
              <a:t>,</a:t>
            </a:r>
            <a:r>
              <a:rPr lang="ru-RU" sz="2400" dirty="0" smtClean="0"/>
              <a:t> которое давит на лист снизу</a:t>
            </a:r>
            <a:r>
              <a:rPr lang="en-US" sz="2400" dirty="0" smtClean="0"/>
              <a:t>, </a:t>
            </a:r>
            <a:r>
              <a:rPr lang="ru-RU" sz="2400" dirty="0" smtClean="0"/>
              <a:t>больше чем воды.</a:t>
            </a:r>
            <a:endParaRPr lang="ru-RU" sz="2400" dirty="0"/>
          </a:p>
        </p:txBody>
      </p:sp>
      <p:pic>
        <p:nvPicPr>
          <p:cNvPr id="4" name="Рисунок 3" descr="IMG-20221018-WA00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857496"/>
            <a:ext cx="3511294" cy="2786082"/>
          </a:xfrm>
          <a:prstGeom prst="rect">
            <a:avLst/>
          </a:prstGeom>
        </p:spPr>
      </p:pic>
      <p:pic>
        <p:nvPicPr>
          <p:cNvPr id="5" name="Рисунок 4" descr="IMG-20221018-WA00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2857496"/>
            <a:ext cx="3712769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2b76bd6b6241ba7275a4b2a930ff7b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88092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Б.Шоу: </a:t>
            </a:r>
          </a:p>
          <a:p>
            <a:r>
              <a:rPr lang="ru-RU" sz="3200" dirty="0">
                <a:solidFill>
                  <a:srgbClr val="7030A0"/>
                </a:solidFill>
              </a:rPr>
              <a:t>У</a:t>
            </a:r>
            <a:r>
              <a:rPr lang="ru-RU" sz="3200" dirty="0" smtClean="0">
                <a:solidFill>
                  <a:srgbClr val="7030A0"/>
                </a:solidFill>
              </a:rPr>
              <a:t> вас будет по яблоку и у меня будет яблоко</a:t>
            </a:r>
            <a:r>
              <a:rPr lang="en-US" sz="3200" dirty="0" smtClean="0">
                <a:solidFill>
                  <a:srgbClr val="7030A0"/>
                </a:solidFill>
              </a:rPr>
              <a:t>,</a:t>
            </a:r>
            <a:endParaRPr lang="ru-RU" sz="3200" dirty="0" smtClean="0">
              <a:solidFill>
                <a:srgbClr val="7030A0"/>
              </a:solidFill>
            </a:endParaRPr>
          </a:p>
          <a:p>
            <a:r>
              <a:rPr lang="ru-RU" sz="3200" dirty="0" smtClean="0">
                <a:solidFill>
                  <a:srgbClr val="7030A0"/>
                </a:solidFill>
              </a:rPr>
              <a:t> обменяйтесь своими яблоками и я с вами обменяюсь яблоком</a:t>
            </a:r>
            <a:r>
              <a:rPr lang="en-US" sz="3200" dirty="0" smtClean="0">
                <a:solidFill>
                  <a:srgbClr val="7030A0"/>
                </a:solidFill>
              </a:rPr>
              <a:t>,</a:t>
            </a:r>
            <a:r>
              <a:rPr lang="ru-RU" sz="3200" dirty="0" smtClean="0">
                <a:solidFill>
                  <a:srgbClr val="7030A0"/>
                </a:solidFill>
              </a:rPr>
              <a:t> и у вас</a:t>
            </a:r>
            <a:r>
              <a:rPr lang="en-US" sz="3200" dirty="0" smtClean="0">
                <a:solidFill>
                  <a:srgbClr val="7030A0"/>
                </a:solidFill>
              </a:rPr>
              <a:t>,</a:t>
            </a:r>
            <a:endParaRPr lang="ru-RU" sz="3200" dirty="0" smtClean="0">
              <a:solidFill>
                <a:srgbClr val="7030A0"/>
              </a:solidFill>
            </a:endParaRPr>
          </a:p>
          <a:p>
            <a:r>
              <a:rPr lang="ru-RU" sz="3200" dirty="0" smtClean="0">
                <a:solidFill>
                  <a:srgbClr val="7030A0"/>
                </a:solidFill>
              </a:rPr>
              <a:t>И у меня будет по яблоку.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 А если у вас будет идея и у меня будет идея</a:t>
            </a:r>
            <a:r>
              <a:rPr lang="en-US" sz="3200" dirty="0" smtClean="0">
                <a:solidFill>
                  <a:srgbClr val="7030A0"/>
                </a:solidFill>
              </a:rPr>
              <a:t>,</a:t>
            </a:r>
            <a:endParaRPr lang="ru-RU" sz="3200" dirty="0" smtClean="0">
              <a:solidFill>
                <a:srgbClr val="7030A0"/>
              </a:solidFill>
            </a:endParaRPr>
          </a:p>
          <a:p>
            <a:r>
              <a:rPr lang="ru-RU" sz="3200" dirty="0" smtClean="0">
                <a:solidFill>
                  <a:srgbClr val="7030A0"/>
                </a:solidFill>
              </a:rPr>
              <a:t>Мы с вами обменяемся идеями</a:t>
            </a:r>
            <a:r>
              <a:rPr lang="en-US" sz="3200" dirty="0" smtClean="0">
                <a:solidFill>
                  <a:srgbClr val="7030A0"/>
                </a:solidFill>
              </a:rPr>
              <a:t>,</a:t>
            </a:r>
            <a:r>
              <a:rPr lang="ru-RU" sz="3200" dirty="0" smtClean="0">
                <a:solidFill>
                  <a:srgbClr val="7030A0"/>
                </a:solidFill>
              </a:rPr>
              <a:t> то у 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каждого из нас уже будет по две идеи. 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2b76bd6b6241ba7275a4b2a930ff7b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2071678"/>
            <a:ext cx="8974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  </a:t>
            </a:r>
            <a:r>
              <a:rPr lang="ru-RU" sz="6000" b="1" i="1" dirty="0" smtClean="0">
                <a:solidFill>
                  <a:srgbClr val="7030A0"/>
                </a:solidFill>
              </a:rPr>
              <a:t>Спасибо за внимание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250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2022-10-20T06:06:35Z</dcterms:created>
  <dcterms:modified xsi:type="dcterms:W3CDTF">2022-10-20T12:49:13Z</dcterms:modified>
</cp:coreProperties>
</file>