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3" r:id="rId6"/>
    <p:sldId id="264" r:id="rId7"/>
    <p:sldId id="265" r:id="rId8"/>
    <p:sldId id="266" r:id="rId9"/>
    <p:sldId id="274" r:id="rId10"/>
    <p:sldId id="268" r:id="rId11"/>
    <p:sldId id="267" r:id="rId12"/>
    <p:sldId id="269" r:id="rId13"/>
    <p:sldId id="270" r:id="rId14"/>
    <p:sldId id="271" r:id="rId15"/>
    <p:sldId id="272" r:id="rId16"/>
    <p:sldId id="273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50"/>
    <a:srgbClr val="D70707"/>
    <a:srgbClr val="0000FF"/>
    <a:srgbClr val="C10BB4"/>
    <a:srgbClr val="F25F0E"/>
    <a:srgbClr val="298F2E"/>
    <a:srgbClr val="190082"/>
    <a:srgbClr val="2AA62A"/>
    <a:srgbClr val="000099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C16DC2-9626-46C4-915B-56CD43F34DC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44701DC-7801-4E64-B74A-C1B0B91CA1D4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190082"/>
              </a:solidFill>
            </a:rPr>
            <a:t>Комплекс утренней гимнастики</a:t>
          </a:r>
          <a:endParaRPr lang="ru-RU" sz="2400" b="1" dirty="0">
            <a:solidFill>
              <a:srgbClr val="190082"/>
            </a:solidFill>
          </a:endParaRPr>
        </a:p>
      </dgm:t>
    </dgm:pt>
    <dgm:pt modelId="{0B7C93B4-A78B-43FF-B9E1-CFFEFFAD38D1}" type="parTrans" cxnId="{AE310DB8-8A54-4CCF-9F52-995307C7370B}">
      <dgm:prSet/>
      <dgm:spPr/>
      <dgm:t>
        <a:bodyPr/>
        <a:lstStyle/>
        <a:p>
          <a:endParaRPr lang="ru-RU"/>
        </a:p>
      </dgm:t>
    </dgm:pt>
    <dgm:pt modelId="{B2626F55-F3C7-4231-A4FF-6076F8E6D09D}" type="sibTrans" cxnId="{AE310DB8-8A54-4CCF-9F52-995307C7370B}">
      <dgm:prSet/>
      <dgm:spPr/>
      <dgm:t>
        <a:bodyPr/>
        <a:lstStyle/>
        <a:p>
          <a:endParaRPr lang="ru-RU"/>
        </a:p>
      </dgm:t>
    </dgm:pt>
    <dgm:pt modelId="{5CCADAF0-2C13-4767-9F00-50ADBE02D0D2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C00000"/>
              </a:solidFill>
            </a:rPr>
            <a:t>Двигательные упражнения</a:t>
          </a:r>
          <a:endParaRPr lang="ru-RU" sz="2400" b="1" dirty="0">
            <a:solidFill>
              <a:srgbClr val="C00000"/>
            </a:solidFill>
          </a:endParaRPr>
        </a:p>
      </dgm:t>
    </dgm:pt>
    <dgm:pt modelId="{85F67A0A-74E6-4CFA-8BC7-AB3B651F8D5B}" type="parTrans" cxnId="{DE628C4E-7709-493F-8BBF-3FCAD19E56E0}">
      <dgm:prSet/>
      <dgm:spPr/>
      <dgm:t>
        <a:bodyPr/>
        <a:lstStyle/>
        <a:p>
          <a:endParaRPr lang="ru-RU"/>
        </a:p>
      </dgm:t>
    </dgm:pt>
    <dgm:pt modelId="{3DE43249-6ACD-4A00-8339-CABE75CC46A3}" type="sibTrans" cxnId="{DE628C4E-7709-493F-8BBF-3FCAD19E56E0}">
      <dgm:prSet/>
      <dgm:spPr/>
      <dgm:t>
        <a:bodyPr/>
        <a:lstStyle/>
        <a:p>
          <a:endParaRPr lang="ru-RU"/>
        </a:p>
      </dgm:t>
    </dgm:pt>
    <dgm:pt modelId="{16BF125E-1850-4BAA-BBBC-07B7F7AC7FEC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C10BB4"/>
              </a:solidFill>
            </a:rPr>
            <a:t>Обще-развивающие упражнения</a:t>
          </a:r>
          <a:endParaRPr lang="ru-RU" sz="2400" b="1" dirty="0">
            <a:solidFill>
              <a:srgbClr val="C10BB4"/>
            </a:solidFill>
          </a:endParaRPr>
        </a:p>
      </dgm:t>
    </dgm:pt>
    <dgm:pt modelId="{DCE0019B-F975-46F6-96DD-C4B61B4D2A87}" type="parTrans" cxnId="{06D7BB4A-BBF7-4A93-AD47-85E6289CE36C}">
      <dgm:prSet/>
      <dgm:spPr/>
      <dgm:t>
        <a:bodyPr/>
        <a:lstStyle/>
        <a:p>
          <a:endParaRPr lang="ru-RU"/>
        </a:p>
      </dgm:t>
    </dgm:pt>
    <dgm:pt modelId="{03ACD294-C285-4800-860C-8992A38AC36C}" type="sibTrans" cxnId="{06D7BB4A-BBF7-4A93-AD47-85E6289CE36C}">
      <dgm:prSet/>
      <dgm:spPr/>
      <dgm:t>
        <a:bodyPr/>
        <a:lstStyle/>
        <a:p>
          <a:endParaRPr lang="ru-RU"/>
        </a:p>
      </dgm:t>
    </dgm:pt>
    <dgm:pt modelId="{4CB026A8-0D04-49E4-8027-EAA021B69B03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F25F0E"/>
              </a:solidFill>
            </a:rPr>
            <a:t>Образно-игровые композиции </a:t>
          </a:r>
          <a:endParaRPr lang="ru-RU" sz="2400" b="1" dirty="0">
            <a:solidFill>
              <a:srgbClr val="F25F0E"/>
            </a:solidFill>
          </a:endParaRPr>
        </a:p>
      </dgm:t>
    </dgm:pt>
    <dgm:pt modelId="{4C24F84D-D8C8-4665-B673-C3499CE19411}" type="parTrans" cxnId="{08E7CB80-C0BD-4827-83CF-2E91F92504A4}">
      <dgm:prSet/>
      <dgm:spPr/>
      <dgm:t>
        <a:bodyPr/>
        <a:lstStyle/>
        <a:p>
          <a:endParaRPr lang="ru-RU"/>
        </a:p>
      </dgm:t>
    </dgm:pt>
    <dgm:pt modelId="{5F06DE4D-83F3-4453-81E0-F632F4498875}" type="sibTrans" cxnId="{08E7CB80-C0BD-4827-83CF-2E91F92504A4}">
      <dgm:prSet/>
      <dgm:spPr/>
      <dgm:t>
        <a:bodyPr/>
        <a:lstStyle/>
        <a:p>
          <a:endParaRPr lang="ru-RU"/>
        </a:p>
      </dgm:t>
    </dgm:pt>
    <dgm:pt modelId="{5182E90B-3097-4797-B3C8-445C098D8AC8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298F2E"/>
              </a:solidFill>
            </a:rPr>
            <a:t>Дыхательные упражнения</a:t>
          </a:r>
          <a:endParaRPr lang="ru-RU" sz="2400" b="1" dirty="0">
            <a:solidFill>
              <a:srgbClr val="298F2E"/>
            </a:solidFill>
          </a:endParaRPr>
        </a:p>
      </dgm:t>
    </dgm:pt>
    <dgm:pt modelId="{4BBF895C-0FA6-4177-BB95-04855705497F}" type="parTrans" cxnId="{A52C97BB-A4CB-4B5B-9508-EE660C1E106E}">
      <dgm:prSet/>
      <dgm:spPr/>
      <dgm:t>
        <a:bodyPr/>
        <a:lstStyle/>
        <a:p>
          <a:endParaRPr lang="ru-RU"/>
        </a:p>
      </dgm:t>
    </dgm:pt>
    <dgm:pt modelId="{680FFF81-2A00-4F0E-A615-3F22244D6F81}" type="sibTrans" cxnId="{A52C97BB-A4CB-4B5B-9508-EE660C1E106E}">
      <dgm:prSet/>
      <dgm:spPr/>
      <dgm:t>
        <a:bodyPr/>
        <a:lstStyle/>
        <a:p>
          <a:endParaRPr lang="ru-RU"/>
        </a:p>
      </dgm:t>
    </dgm:pt>
    <dgm:pt modelId="{E95D28A6-57E6-4433-B0EE-B44D8885C8E0}" type="pres">
      <dgm:prSet presAssocID="{22C16DC2-9626-46C4-915B-56CD43F34DC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77B4166-9202-4076-AC96-9BF5DE85A5F2}" type="pres">
      <dgm:prSet presAssocID="{444701DC-7801-4E64-B74A-C1B0B91CA1D4}" presName="hierRoot1" presStyleCnt="0"/>
      <dgm:spPr/>
    </dgm:pt>
    <dgm:pt modelId="{87128532-EBBA-478C-B55E-2A24A64A0955}" type="pres">
      <dgm:prSet presAssocID="{444701DC-7801-4E64-B74A-C1B0B91CA1D4}" presName="composite" presStyleCnt="0"/>
      <dgm:spPr/>
    </dgm:pt>
    <dgm:pt modelId="{C99DC4DA-7D7A-4067-943E-477E4BC9367A}" type="pres">
      <dgm:prSet presAssocID="{444701DC-7801-4E64-B74A-C1B0B91CA1D4}" presName="background" presStyleLbl="node0" presStyleIdx="0" presStyleCnt="1"/>
      <dgm:spPr/>
    </dgm:pt>
    <dgm:pt modelId="{BEEAF13E-01DD-4F94-B940-1A9D2F9FF556}" type="pres">
      <dgm:prSet presAssocID="{444701DC-7801-4E64-B74A-C1B0B91CA1D4}" presName="text" presStyleLbl="fgAcc0" presStyleIdx="0" presStyleCnt="1" custScaleX="191984" custScaleY="38750" custLinFactNeighborX="16016" custLinFactNeighborY="15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E97B032-5D3B-4357-A32E-7444C5772E2F}" type="pres">
      <dgm:prSet presAssocID="{444701DC-7801-4E64-B74A-C1B0B91CA1D4}" presName="hierChild2" presStyleCnt="0"/>
      <dgm:spPr/>
    </dgm:pt>
    <dgm:pt modelId="{678F1730-E167-4D60-A0EF-3E6A69607E16}" type="pres">
      <dgm:prSet presAssocID="{85F67A0A-74E6-4CFA-8BC7-AB3B651F8D5B}" presName="Name10" presStyleLbl="parChTrans1D2" presStyleIdx="0" presStyleCnt="2"/>
      <dgm:spPr/>
      <dgm:t>
        <a:bodyPr/>
        <a:lstStyle/>
        <a:p>
          <a:endParaRPr lang="ru-RU"/>
        </a:p>
      </dgm:t>
    </dgm:pt>
    <dgm:pt modelId="{FACF10F0-4BD9-48E2-958C-515BD74256D1}" type="pres">
      <dgm:prSet presAssocID="{5CCADAF0-2C13-4767-9F00-50ADBE02D0D2}" presName="hierRoot2" presStyleCnt="0"/>
      <dgm:spPr/>
    </dgm:pt>
    <dgm:pt modelId="{C4FE61DA-AB14-44A2-B8A2-80D593394267}" type="pres">
      <dgm:prSet presAssocID="{5CCADAF0-2C13-4767-9F00-50ADBE02D0D2}" presName="composite2" presStyleCnt="0"/>
      <dgm:spPr/>
    </dgm:pt>
    <dgm:pt modelId="{68F1588F-F8A5-4CF6-8E62-811A434AE66F}" type="pres">
      <dgm:prSet presAssocID="{5CCADAF0-2C13-4767-9F00-50ADBE02D0D2}" presName="background2" presStyleLbl="node2" presStyleIdx="0" presStyleCnt="2"/>
      <dgm:spPr/>
    </dgm:pt>
    <dgm:pt modelId="{082843B8-1AEE-49CE-A2D4-99CCC959C74F}" type="pres">
      <dgm:prSet presAssocID="{5CCADAF0-2C13-4767-9F00-50ADBE02D0D2}" presName="text2" presStyleLbl="fgAcc2" presStyleIdx="0" presStyleCnt="2" custScaleX="166797" custScaleY="48833" custLinFactNeighborX="-10487" custLinFactNeighborY="-50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845E89-C1FE-45D4-99C6-C526C1421C0B}" type="pres">
      <dgm:prSet presAssocID="{5CCADAF0-2C13-4767-9F00-50ADBE02D0D2}" presName="hierChild3" presStyleCnt="0"/>
      <dgm:spPr/>
    </dgm:pt>
    <dgm:pt modelId="{D8C5EACE-C5B9-47B1-8904-3D74304786C8}" type="pres">
      <dgm:prSet presAssocID="{DCE0019B-F975-46F6-96DD-C4B61B4D2A87}" presName="Name17" presStyleLbl="parChTrans1D3" presStyleIdx="0" presStyleCnt="2"/>
      <dgm:spPr/>
      <dgm:t>
        <a:bodyPr/>
        <a:lstStyle/>
        <a:p>
          <a:endParaRPr lang="ru-RU"/>
        </a:p>
      </dgm:t>
    </dgm:pt>
    <dgm:pt modelId="{B8F4E2A6-1BF3-4329-8A9F-36E387DB299F}" type="pres">
      <dgm:prSet presAssocID="{16BF125E-1850-4BAA-BBBC-07B7F7AC7FEC}" presName="hierRoot3" presStyleCnt="0"/>
      <dgm:spPr/>
    </dgm:pt>
    <dgm:pt modelId="{C1767C41-425C-4568-950F-515BC068ABAD}" type="pres">
      <dgm:prSet presAssocID="{16BF125E-1850-4BAA-BBBC-07B7F7AC7FEC}" presName="composite3" presStyleCnt="0"/>
      <dgm:spPr/>
    </dgm:pt>
    <dgm:pt modelId="{928A5CE6-F8CC-41CD-8F0B-E9B8A2BC4998}" type="pres">
      <dgm:prSet presAssocID="{16BF125E-1850-4BAA-BBBC-07B7F7AC7FEC}" presName="background3" presStyleLbl="node3" presStyleIdx="0" presStyleCnt="2"/>
      <dgm:spPr/>
    </dgm:pt>
    <dgm:pt modelId="{7E08B33D-9328-4E38-A4E2-4F5937B09ECB}" type="pres">
      <dgm:prSet presAssocID="{16BF125E-1850-4BAA-BBBC-07B7F7AC7FEC}" presName="text3" presStyleLbl="fgAcc3" presStyleIdx="0" presStyleCnt="2" custScaleX="90201" custLinFactNeighborX="-17337" custLinFactNeighborY="-80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89FD2BE-52E6-444F-9BC3-6069B50C03AF}" type="pres">
      <dgm:prSet presAssocID="{16BF125E-1850-4BAA-BBBC-07B7F7AC7FEC}" presName="hierChild4" presStyleCnt="0"/>
      <dgm:spPr/>
    </dgm:pt>
    <dgm:pt modelId="{B76097FC-E2A8-4623-8FEE-2E71A3F8D3AD}" type="pres">
      <dgm:prSet presAssocID="{4C24F84D-D8C8-4665-B673-C3499CE19411}" presName="Name17" presStyleLbl="parChTrans1D3" presStyleIdx="1" presStyleCnt="2"/>
      <dgm:spPr/>
      <dgm:t>
        <a:bodyPr/>
        <a:lstStyle/>
        <a:p>
          <a:endParaRPr lang="ru-RU"/>
        </a:p>
      </dgm:t>
    </dgm:pt>
    <dgm:pt modelId="{DC8A8311-4B9C-43F3-A948-7721961E5304}" type="pres">
      <dgm:prSet presAssocID="{4CB026A8-0D04-49E4-8027-EAA021B69B03}" presName="hierRoot3" presStyleCnt="0"/>
      <dgm:spPr/>
    </dgm:pt>
    <dgm:pt modelId="{12E39D74-EDD0-4BF8-99F6-55B97DE7115C}" type="pres">
      <dgm:prSet presAssocID="{4CB026A8-0D04-49E4-8027-EAA021B69B03}" presName="composite3" presStyleCnt="0"/>
      <dgm:spPr/>
    </dgm:pt>
    <dgm:pt modelId="{D547BB9D-0A00-43F3-A989-19A5A7729DFB}" type="pres">
      <dgm:prSet presAssocID="{4CB026A8-0D04-49E4-8027-EAA021B69B03}" presName="background3" presStyleLbl="node3" presStyleIdx="1" presStyleCnt="2"/>
      <dgm:spPr/>
    </dgm:pt>
    <dgm:pt modelId="{4E36194E-ECA8-48D4-8401-E49A97DA8C20}" type="pres">
      <dgm:prSet presAssocID="{4CB026A8-0D04-49E4-8027-EAA021B69B03}" presName="text3" presStyleLbl="fgAcc3" presStyleIdx="1" presStyleCnt="2" custScaleX="79554" custLinFactNeighborX="-17737" custLinFactNeighborY="-80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5B2C752-86EE-4038-992E-F92458F6DCDF}" type="pres">
      <dgm:prSet presAssocID="{4CB026A8-0D04-49E4-8027-EAA021B69B03}" presName="hierChild4" presStyleCnt="0"/>
      <dgm:spPr/>
    </dgm:pt>
    <dgm:pt modelId="{E4995665-4497-4FB3-93F6-36FC5822C28E}" type="pres">
      <dgm:prSet presAssocID="{4BBF895C-0FA6-4177-BB95-04855705497F}" presName="Name10" presStyleLbl="parChTrans1D2" presStyleIdx="1" presStyleCnt="2"/>
      <dgm:spPr/>
      <dgm:t>
        <a:bodyPr/>
        <a:lstStyle/>
        <a:p>
          <a:endParaRPr lang="ru-RU"/>
        </a:p>
      </dgm:t>
    </dgm:pt>
    <dgm:pt modelId="{935C6C22-561C-4128-9EAD-79993BF6719E}" type="pres">
      <dgm:prSet presAssocID="{5182E90B-3097-4797-B3C8-445C098D8AC8}" presName="hierRoot2" presStyleCnt="0"/>
      <dgm:spPr/>
    </dgm:pt>
    <dgm:pt modelId="{710B0C54-FFC3-4A65-B2AA-8B3D9AC0AA2B}" type="pres">
      <dgm:prSet presAssocID="{5182E90B-3097-4797-B3C8-445C098D8AC8}" presName="composite2" presStyleCnt="0"/>
      <dgm:spPr/>
    </dgm:pt>
    <dgm:pt modelId="{8A14B958-6EF8-46BE-AA8D-120680BBBD7C}" type="pres">
      <dgm:prSet presAssocID="{5182E90B-3097-4797-B3C8-445C098D8AC8}" presName="background2" presStyleLbl="node2" presStyleIdx="1" presStyleCnt="2"/>
      <dgm:spPr/>
    </dgm:pt>
    <dgm:pt modelId="{9B46479D-6F50-4E39-8D9A-62E6390704AB}" type="pres">
      <dgm:prSet presAssocID="{5182E90B-3097-4797-B3C8-445C098D8AC8}" presName="text2" presStyleLbl="fgAcc2" presStyleIdx="1" presStyleCnt="2" custScaleX="86715" custScaleY="89504" custLinFactNeighborX="-10375" custLinFactNeighborY="-50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EC361BA-C3BD-428A-81C3-C337F62F486B}" type="pres">
      <dgm:prSet presAssocID="{5182E90B-3097-4797-B3C8-445C098D8AC8}" presName="hierChild3" presStyleCnt="0"/>
      <dgm:spPr/>
    </dgm:pt>
  </dgm:ptLst>
  <dgm:cxnLst>
    <dgm:cxn modelId="{B5DE5DF5-CC84-485E-ACA1-07B45DB93D8F}" type="presOf" srcId="{5CCADAF0-2C13-4767-9F00-50ADBE02D0D2}" destId="{082843B8-1AEE-49CE-A2D4-99CCC959C74F}" srcOrd="0" destOrd="0" presId="urn:microsoft.com/office/officeart/2005/8/layout/hierarchy1"/>
    <dgm:cxn modelId="{08E7CB80-C0BD-4827-83CF-2E91F92504A4}" srcId="{5CCADAF0-2C13-4767-9F00-50ADBE02D0D2}" destId="{4CB026A8-0D04-49E4-8027-EAA021B69B03}" srcOrd="1" destOrd="0" parTransId="{4C24F84D-D8C8-4665-B673-C3499CE19411}" sibTransId="{5F06DE4D-83F3-4453-81E0-F632F4498875}"/>
    <dgm:cxn modelId="{908F4881-AE0F-41E0-8253-7363270D3BE8}" type="presOf" srcId="{22C16DC2-9626-46C4-915B-56CD43F34DCF}" destId="{E95D28A6-57E6-4433-B0EE-B44D8885C8E0}" srcOrd="0" destOrd="0" presId="urn:microsoft.com/office/officeart/2005/8/layout/hierarchy1"/>
    <dgm:cxn modelId="{06D7BB4A-BBF7-4A93-AD47-85E6289CE36C}" srcId="{5CCADAF0-2C13-4767-9F00-50ADBE02D0D2}" destId="{16BF125E-1850-4BAA-BBBC-07B7F7AC7FEC}" srcOrd="0" destOrd="0" parTransId="{DCE0019B-F975-46F6-96DD-C4B61B4D2A87}" sibTransId="{03ACD294-C285-4800-860C-8992A38AC36C}"/>
    <dgm:cxn modelId="{DE628C4E-7709-493F-8BBF-3FCAD19E56E0}" srcId="{444701DC-7801-4E64-B74A-C1B0B91CA1D4}" destId="{5CCADAF0-2C13-4767-9F00-50ADBE02D0D2}" srcOrd="0" destOrd="0" parTransId="{85F67A0A-74E6-4CFA-8BC7-AB3B651F8D5B}" sibTransId="{3DE43249-6ACD-4A00-8339-CABE75CC46A3}"/>
    <dgm:cxn modelId="{B93D446C-AE07-4735-ACBD-F897DD5699A8}" type="presOf" srcId="{444701DC-7801-4E64-B74A-C1B0B91CA1D4}" destId="{BEEAF13E-01DD-4F94-B940-1A9D2F9FF556}" srcOrd="0" destOrd="0" presId="urn:microsoft.com/office/officeart/2005/8/layout/hierarchy1"/>
    <dgm:cxn modelId="{FA448271-6FC7-4A37-B023-7F91ED3F36FB}" type="presOf" srcId="{4CB026A8-0D04-49E4-8027-EAA021B69B03}" destId="{4E36194E-ECA8-48D4-8401-E49A97DA8C20}" srcOrd="0" destOrd="0" presId="urn:microsoft.com/office/officeart/2005/8/layout/hierarchy1"/>
    <dgm:cxn modelId="{0FF4AEFF-18FF-48DD-9284-DCF561BFF973}" type="presOf" srcId="{16BF125E-1850-4BAA-BBBC-07B7F7AC7FEC}" destId="{7E08B33D-9328-4E38-A4E2-4F5937B09ECB}" srcOrd="0" destOrd="0" presId="urn:microsoft.com/office/officeart/2005/8/layout/hierarchy1"/>
    <dgm:cxn modelId="{AE310DB8-8A54-4CCF-9F52-995307C7370B}" srcId="{22C16DC2-9626-46C4-915B-56CD43F34DCF}" destId="{444701DC-7801-4E64-B74A-C1B0B91CA1D4}" srcOrd="0" destOrd="0" parTransId="{0B7C93B4-A78B-43FF-B9E1-CFFEFFAD38D1}" sibTransId="{B2626F55-F3C7-4231-A4FF-6076F8E6D09D}"/>
    <dgm:cxn modelId="{A52C97BB-A4CB-4B5B-9508-EE660C1E106E}" srcId="{444701DC-7801-4E64-B74A-C1B0B91CA1D4}" destId="{5182E90B-3097-4797-B3C8-445C098D8AC8}" srcOrd="1" destOrd="0" parTransId="{4BBF895C-0FA6-4177-BB95-04855705497F}" sibTransId="{680FFF81-2A00-4F0E-A615-3F22244D6F81}"/>
    <dgm:cxn modelId="{3A219725-EC5C-4A05-8F5C-80B5454A83D4}" type="presOf" srcId="{DCE0019B-F975-46F6-96DD-C4B61B4D2A87}" destId="{D8C5EACE-C5B9-47B1-8904-3D74304786C8}" srcOrd="0" destOrd="0" presId="urn:microsoft.com/office/officeart/2005/8/layout/hierarchy1"/>
    <dgm:cxn modelId="{6319AE23-6C4C-44DB-835C-1247299DC725}" type="presOf" srcId="{85F67A0A-74E6-4CFA-8BC7-AB3B651F8D5B}" destId="{678F1730-E167-4D60-A0EF-3E6A69607E16}" srcOrd="0" destOrd="0" presId="urn:microsoft.com/office/officeart/2005/8/layout/hierarchy1"/>
    <dgm:cxn modelId="{193EAFCA-51FE-4AA5-BC37-0736A721A518}" type="presOf" srcId="{4BBF895C-0FA6-4177-BB95-04855705497F}" destId="{E4995665-4497-4FB3-93F6-36FC5822C28E}" srcOrd="0" destOrd="0" presId="urn:microsoft.com/office/officeart/2005/8/layout/hierarchy1"/>
    <dgm:cxn modelId="{77E11A1E-7CBD-4E21-8904-66B6347764A5}" type="presOf" srcId="{5182E90B-3097-4797-B3C8-445C098D8AC8}" destId="{9B46479D-6F50-4E39-8D9A-62E6390704AB}" srcOrd="0" destOrd="0" presId="urn:microsoft.com/office/officeart/2005/8/layout/hierarchy1"/>
    <dgm:cxn modelId="{35E80C6D-9358-47F1-9AEF-E4DAC9A3F4B3}" type="presOf" srcId="{4C24F84D-D8C8-4665-B673-C3499CE19411}" destId="{B76097FC-E2A8-4623-8FEE-2E71A3F8D3AD}" srcOrd="0" destOrd="0" presId="urn:microsoft.com/office/officeart/2005/8/layout/hierarchy1"/>
    <dgm:cxn modelId="{47670799-274A-44F7-9A4D-A9EC80930E2B}" type="presParOf" srcId="{E95D28A6-57E6-4433-B0EE-B44D8885C8E0}" destId="{D77B4166-9202-4076-AC96-9BF5DE85A5F2}" srcOrd="0" destOrd="0" presId="urn:microsoft.com/office/officeart/2005/8/layout/hierarchy1"/>
    <dgm:cxn modelId="{0DECDAD1-B2DF-45EC-B6FF-AC678B807503}" type="presParOf" srcId="{D77B4166-9202-4076-AC96-9BF5DE85A5F2}" destId="{87128532-EBBA-478C-B55E-2A24A64A0955}" srcOrd="0" destOrd="0" presId="urn:microsoft.com/office/officeart/2005/8/layout/hierarchy1"/>
    <dgm:cxn modelId="{D18914EF-87A1-405E-868F-E0D6C54C385F}" type="presParOf" srcId="{87128532-EBBA-478C-B55E-2A24A64A0955}" destId="{C99DC4DA-7D7A-4067-943E-477E4BC9367A}" srcOrd="0" destOrd="0" presId="urn:microsoft.com/office/officeart/2005/8/layout/hierarchy1"/>
    <dgm:cxn modelId="{8EBB6742-D464-4100-B891-5FCD5A1459B4}" type="presParOf" srcId="{87128532-EBBA-478C-B55E-2A24A64A0955}" destId="{BEEAF13E-01DD-4F94-B940-1A9D2F9FF556}" srcOrd="1" destOrd="0" presId="urn:microsoft.com/office/officeart/2005/8/layout/hierarchy1"/>
    <dgm:cxn modelId="{3542C34F-846A-4084-83D3-28B625EA2C9F}" type="presParOf" srcId="{D77B4166-9202-4076-AC96-9BF5DE85A5F2}" destId="{3E97B032-5D3B-4357-A32E-7444C5772E2F}" srcOrd="1" destOrd="0" presId="urn:microsoft.com/office/officeart/2005/8/layout/hierarchy1"/>
    <dgm:cxn modelId="{609F1AD7-16CC-4FE8-92BA-BDB7CCE639F5}" type="presParOf" srcId="{3E97B032-5D3B-4357-A32E-7444C5772E2F}" destId="{678F1730-E167-4D60-A0EF-3E6A69607E16}" srcOrd="0" destOrd="0" presId="urn:microsoft.com/office/officeart/2005/8/layout/hierarchy1"/>
    <dgm:cxn modelId="{815A5B8D-4866-4BEB-8D17-5A067E2BFC38}" type="presParOf" srcId="{3E97B032-5D3B-4357-A32E-7444C5772E2F}" destId="{FACF10F0-4BD9-48E2-958C-515BD74256D1}" srcOrd="1" destOrd="0" presId="urn:microsoft.com/office/officeart/2005/8/layout/hierarchy1"/>
    <dgm:cxn modelId="{08AF97E8-941A-4602-82D7-742B0618F575}" type="presParOf" srcId="{FACF10F0-4BD9-48E2-958C-515BD74256D1}" destId="{C4FE61DA-AB14-44A2-B8A2-80D593394267}" srcOrd="0" destOrd="0" presId="urn:microsoft.com/office/officeart/2005/8/layout/hierarchy1"/>
    <dgm:cxn modelId="{9B1AD0EE-2BE7-4ACD-9E7A-756AE9C2D508}" type="presParOf" srcId="{C4FE61DA-AB14-44A2-B8A2-80D593394267}" destId="{68F1588F-F8A5-4CF6-8E62-811A434AE66F}" srcOrd="0" destOrd="0" presId="urn:microsoft.com/office/officeart/2005/8/layout/hierarchy1"/>
    <dgm:cxn modelId="{D524F635-0FD5-49B5-90BD-7E7844F6635E}" type="presParOf" srcId="{C4FE61DA-AB14-44A2-B8A2-80D593394267}" destId="{082843B8-1AEE-49CE-A2D4-99CCC959C74F}" srcOrd="1" destOrd="0" presId="urn:microsoft.com/office/officeart/2005/8/layout/hierarchy1"/>
    <dgm:cxn modelId="{44DDBC01-00B1-4DD8-9210-37EFBAFB805B}" type="presParOf" srcId="{FACF10F0-4BD9-48E2-958C-515BD74256D1}" destId="{08845E89-C1FE-45D4-99C6-C526C1421C0B}" srcOrd="1" destOrd="0" presId="urn:microsoft.com/office/officeart/2005/8/layout/hierarchy1"/>
    <dgm:cxn modelId="{EB05E4EC-1848-4145-B9AA-C30E7ED12FAC}" type="presParOf" srcId="{08845E89-C1FE-45D4-99C6-C526C1421C0B}" destId="{D8C5EACE-C5B9-47B1-8904-3D74304786C8}" srcOrd="0" destOrd="0" presId="urn:microsoft.com/office/officeart/2005/8/layout/hierarchy1"/>
    <dgm:cxn modelId="{7B6AE47C-6B72-48E4-BE95-A5B40ABBF741}" type="presParOf" srcId="{08845E89-C1FE-45D4-99C6-C526C1421C0B}" destId="{B8F4E2A6-1BF3-4329-8A9F-36E387DB299F}" srcOrd="1" destOrd="0" presId="urn:microsoft.com/office/officeart/2005/8/layout/hierarchy1"/>
    <dgm:cxn modelId="{3AAD10C1-F7C7-4AEB-90BF-26B712C0EC86}" type="presParOf" srcId="{B8F4E2A6-1BF3-4329-8A9F-36E387DB299F}" destId="{C1767C41-425C-4568-950F-515BC068ABAD}" srcOrd="0" destOrd="0" presId="urn:microsoft.com/office/officeart/2005/8/layout/hierarchy1"/>
    <dgm:cxn modelId="{7081ADB1-3014-4E6C-9905-9585D1F40096}" type="presParOf" srcId="{C1767C41-425C-4568-950F-515BC068ABAD}" destId="{928A5CE6-F8CC-41CD-8F0B-E9B8A2BC4998}" srcOrd="0" destOrd="0" presId="urn:microsoft.com/office/officeart/2005/8/layout/hierarchy1"/>
    <dgm:cxn modelId="{1136543D-0C62-4689-8F16-B639C9F05BDE}" type="presParOf" srcId="{C1767C41-425C-4568-950F-515BC068ABAD}" destId="{7E08B33D-9328-4E38-A4E2-4F5937B09ECB}" srcOrd="1" destOrd="0" presId="urn:microsoft.com/office/officeart/2005/8/layout/hierarchy1"/>
    <dgm:cxn modelId="{4875B9B1-1A74-464E-9EC2-BC6E6A779FEF}" type="presParOf" srcId="{B8F4E2A6-1BF3-4329-8A9F-36E387DB299F}" destId="{289FD2BE-52E6-444F-9BC3-6069B50C03AF}" srcOrd="1" destOrd="0" presId="urn:microsoft.com/office/officeart/2005/8/layout/hierarchy1"/>
    <dgm:cxn modelId="{6E0D103E-C830-4F8C-89F8-119CA0860A9C}" type="presParOf" srcId="{08845E89-C1FE-45D4-99C6-C526C1421C0B}" destId="{B76097FC-E2A8-4623-8FEE-2E71A3F8D3AD}" srcOrd="2" destOrd="0" presId="urn:microsoft.com/office/officeart/2005/8/layout/hierarchy1"/>
    <dgm:cxn modelId="{9D8FD7A8-6D13-4670-9077-B052FA4BEDA4}" type="presParOf" srcId="{08845E89-C1FE-45D4-99C6-C526C1421C0B}" destId="{DC8A8311-4B9C-43F3-A948-7721961E5304}" srcOrd="3" destOrd="0" presId="urn:microsoft.com/office/officeart/2005/8/layout/hierarchy1"/>
    <dgm:cxn modelId="{E258B4E3-ECFC-423D-8AE5-5DB2B282261C}" type="presParOf" srcId="{DC8A8311-4B9C-43F3-A948-7721961E5304}" destId="{12E39D74-EDD0-4BF8-99F6-55B97DE7115C}" srcOrd="0" destOrd="0" presId="urn:microsoft.com/office/officeart/2005/8/layout/hierarchy1"/>
    <dgm:cxn modelId="{4B6736D7-45E2-4A9E-8EC7-CFBD16E6F181}" type="presParOf" srcId="{12E39D74-EDD0-4BF8-99F6-55B97DE7115C}" destId="{D547BB9D-0A00-43F3-A989-19A5A7729DFB}" srcOrd="0" destOrd="0" presId="urn:microsoft.com/office/officeart/2005/8/layout/hierarchy1"/>
    <dgm:cxn modelId="{B3CCBE0C-BA8C-42A3-8F18-01576BDF95B8}" type="presParOf" srcId="{12E39D74-EDD0-4BF8-99F6-55B97DE7115C}" destId="{4E36194E-ECA8-48D4-8401-E49A97DA8C20}" srcOrd="1" destOrd="0" presId="urn:microsoft.com/office/officeart/2005/8/layout/hierarchy1"/>
    <dgm:cxn modelId="{B4F8298F-5E4C-462A-AFFD-5A904F8889B3}" type="presParOf" srcId="{DC8A8311-4B9C-43F3-A948-7721961E5304}" destId="{B5B2C752-86EE-4038-992E-F92458F6DCDF}" srcOrd="1" destOrd="0" presId="urn:microsoft.com/office/officeart/2005/8/layout/hierarchy1"/>
    <dgm:cxn modelId="{22BAD2DF-3877-499A-A735-B229CFBA2D34}" type="presParOf" srcId="{3E97B032-5D3B-4357-A32E-7444C5772E2F}" destId="{E4995665-4497-4FB3-93F6-36FC5822C28E}" srcOrd="2" destOrd="0" presId="urn:microsoft.com/office/officeart/2005/8/layout/hierarchy1"/>
    <dgm:cxn modelId="{0A9FE641-1604-438D-94B6-0346F540F8DB}" type="presParOf" srcId="{3E97B032-5D3B-4357-A32E-7444C5772E2F}" destId="{935C6C22-561C-4128-9EAD-79993BF6719E}" srcOrd="3" destOrd="0" presId="urn:microsoft.com/office/officeart/2005/8/layout/hierarchy1"/>
    <dgm:cxn modelId="{7E9C14D8-22D1-4B5C-878F-D4D38A5537F2}" type="presParOf" srcId="{935C6C22-561C-4128-9EAD-79993BF6719E}" destId="{710B0C54-FFC3-4A65-B2AA-8B3D9AC0AA2B}" srcOrd="0" destOrd="0" presId="urn:microsoft.com/office/officeart/2005/8/layout/hierarchy1"/>
    <dgm:cxn modelId="{DA1613B9-BB17-4DF2-B828-F31C75F010C5}" type="presParOf" srcId="{710B0C54-FFC3-4A65-B2AA-8B3D9AC0AA2B}" destId="{8A14B958-6EF8-46BE-AA8D-120680BBBD7C}" srcOrd="0" destOrd="0" presId="urn:microsoft.com/office/officeart/2005/8/layout/hierarchy1"/>
    <dgm:cxn modelId="{ED796212-B8C3-465A-8120-9113D7B1EBDE}" type="presParOf" srcId="{710B0C54-FFC3-4A65-B2AA-8B3D9AC0AA2B}" destId="{9B46479D-6F50-4E39-8D9A-62E6390704AB}" srcOrd="1" destOrd="0" presId="urn:microsoft.com/office/officeart/2005/8/layout/hierarchy1"/>
    <dgm:cxn modelId="{A6379906-2219-4215-967D-844DD20BEA50}" type="presParOf" srcId="{935C6C22-561C-4128-9EAD-79993BF6719E}" destId="{AEC361BA-C3BD-428A-81C3-C337F62F486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995665-4497-4FB3-93F6-36FC5822C28E}">
      <dsp:nvSpPr>
        <dsp:cNvPr id="0" name=""/>
        <dsp:cNvSpPr/>
      </dsp:nvSpPr>
      <dsp:spPr>
        <a:xfrm>
          <a:off x="4680875" y="635747"/>
          <a:ext cx="1685759" cy="6152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5946"/>
              </a:lnTo>
              <a:lnTo>
                <a:pt x="1685759" y="385946"/>
              </a:lnTo>
              <a:lnTo>
                <a:pt x="1685759" y="6152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6097FC-E2A8-4623-8FEE-2E71A3F8D3AD}">
      <dsp:nvSpPr>
        <dsp:cNvPr id="0" name=""/>
        <dsp:cNvSpPr/>
      </dsp:nvSpPr>
      <dsp:spPr>
        <a:xfrm>
          <a:off x="2677037" y="2018342"/>
          <a:ext cx="1211673" cy="6727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3508"/>
              </a:lnTo>
              <a:lnTo>
                <a:pt x="1211673" y="443508"/>
              </a:lnTo>
              <a:lnTo>
                <a:pt x="1211673" y="67276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C5EACE-C5B9-47B1-8904-3D74304786C8}">
      <dsp:nvSpPr>
        <dsp:cNvPr id="0" name=""/>
        <dsp:cNvSpPr/>
      </dsp:nvSpPr>
      <dsp:spPr>
        <a:xfrm>
          <a:off x="1248168" y="2018342"/>
          <a:ext cx="1428868" cy="672766"/>
        </a:xfrm>
        <a:custGeom>
          <a:avLst/>
          <a:gdLst/>
          <a:ahLst/>
          <a:cxnLst/>
          <a:rect l="0" t="0" r="0" b="0"/>
          <a:pathLst>
            <a:path>
              <a:moveTo>
                <a:pt x="1428868" y="0"/>
              </a:moveTo>
              <a:lnTo>
                <a:pt x="1428868" y="443508"/>
              </a:lnTo>
              <a:lnTo>
                <a:pt x="0" y="443508"/>
              </a:lnTo>
              <a:lnTo>
                <a:pt x="0" y="67276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8F1730-E167-4D60-A0EF-3E6A69607E16}">
      <dsp:nvSpPr>
        <dsp:cNvPr id="0" name=""/>
        <dsp:cNvSpPr/>
      </dsp:nvSpPr>
      <dsp:spPr>
        <a:xfrm>
          <a:off x="2677037" y="635747"/>
          <a:ext cx="2003837" cy="615203"/>
        </a:xfrm>
        <a:custGeom>
          <a:avLst/>
          <a:gdLst/>
          <a:ahLst/>
          <a:cxnLst/>
          <a:rect l="0" t="0" r="0" b="0"/>
          <a:pathLst>
            <a:path>
              <a:moveTo>
                <a:pt x="2003837" y="0"/>
              </a:moveTo>
              <a:lnTo>
                <a:pt x="2003837" y="385946"/>
              </a:lnTo>
              <a:lnTo>
                <a:pt x="0" y="385946"/>
              </a:lnTo>
              <a:lnTo>
                <a:pt x="0" y="6152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9DC4DA-7D7A-4067-943E-477E4BC9367A}">
      <dsp:nvSpPr>
        <dsp:cNvPr id="0" name=""/>
        <dsp:cNvSpPr/>
      </dsp:nvSpPr>
      <dsp:spPr>
        <a:xfrm>
          <a:off x="2305321" y="26806"/>
          <a:ext cx="4751106" cy="6089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EAF13E-01DD-4F94-B940-1A9D2F9FF556}">
      <dsp:nvSpPr>
        <dsp:cNvPr id="0" name=""/>
        <dsp:cNvSpPr/>
      </dsp:nvSpPr>
      <dsp:spPr>
        <a:xfrm>
          <a:off x="2580293" y="288029"/>
          <a:ext cx="4751106" cy="6089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190082"/>
              </a:solidFill>
            </a:rPr>
            <a:t>Комплекс утренней гимнастики</a:t>
          </a:r>
          <a:endParaRPr lang="ru-RU" sz="2400" b="1" kern="1200" dirty="0">
            <a:solidFill>
              <a:srgbClr val="190082"/>
            </a:solidFill>
          </a:endParaRPr>
        </a:p>
      </dsp:txBody>
      <dsp:txXfrm>
        <a:off x="2598128" y="305864"/>
        <a:ext cx="4715436" cy="573270"/>
      </dsp:txXfrm>
    </dsp:sp>
    <dsp:sp modelId="{68F1588F-F8A5-4CF6-8E62-811A434AE66F}">
      <dsp:nvSpPr>
        <dsp:cNvPr id="0" name=""/>
        <dsp:cNvSpPr/>
      </dsp:nvSpPr>
      <dsp:spPr>
        <a:xfrm>
          <a:off x="613140" y="1250951"/>
          <a:ext cx="4127793" cy="7673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2843B8-1AEE-49CE-A2D4-99CCC959C74F}">
      <dsp:nvSpPr>
        <dsp:cNvPr id="0" name=""/>
        <dsp:cNvSpPr/>
      </dsp:nvSpPr>
      <dsp:spPr>
        <a:xfrm>
          <a:off x="888112" y="1512173"/>
          <a:ext cx="4127793" cy="7673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C00000"/>
              </a:solidFill>
            </a:rPr>
            <a:t>Двигательные упражнения</a:t>
          </a:r>
          <a:endParaRPr lang="ru-RU" sz="2400" b="1" kern="1200" dirty="0">
            <a:solidFill>
              <a:srgbClr val="C00000"/>
            </a:solidFill>
          </a:endParaRPr>
        </a:p>
      </dsp:txBody>
      <dsp:txXfrm>
        <a:off x="910588" y="1534649"/>
        <a:ext cx="4082841" cy="722439"/>
      </dsp:txXfrm>
    </dsp:sp>
    <dsp:sp modelId="{928A5CE6-F8CC-41CD-8F0B-E9B8A2BC4998}">
      <dsp:nvSpPr>
        <dsp:cNvPr id="0" name=""/>
        <dsp:cNvSpPr/>
      </dsp:nvSpPr>
      <dsp:spPr>
        <a:xfrm>
          <a:off x="132048" y="2691108"/>
          <a:ext cx="2232241" cy="15714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08B33D-9328-4E38-A4E2-4F5937B09ECB}">
      <dsp:nvSpPr>
        <dsp:cNvPr id="0" name=""/>
        <dsp:cNvSpPr/>
      </dsp:nvSpPr>
      <dsp:spPr>
        <a:xfrm>
          <a:off x="407019" y="2952331"/>
          <a:ext cx="2232241" cy="15714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C10BB4"/>
              </a:solidFill>
            </a:rPr>
            <a:t>Обще-развивающие упражнения</a:t>
          </a:r>
          <a:endParaRPr lang="ru-RU" sz="2400" b="1" kern="1200" dirty="0">
            <a:solidFill>
              <a:srgbClr val="C10BB4"/>
            </a:solidFill>
          </a:endParaRPr>
        </a:p>
      </dsp:txBody>
      <dsp:txXfrm>
        <a:off x="453045" y="2998357"/>
        <a:ext cx="2140189" cy="1479408"/>
      </dsp:txXfrm>
    </dsp:sp>
    <dsp:sp modelId="{D547BB9D-0A00-43F3-A989-19A5A7729DFB}">
      <dsp:nvSpPr>
        <dsp:cNvPr id="0" name=""/>
        <dsp:cNvSpPr/>
      </dsp:nvSpPr>
      <dsp:spPr>
        <a:xfrm>
          <a:off x="2904332" y="2691108"/>
          <a:ext cx="1968755" cy="15714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36194E-ECA8-48D4-8401-E49A97DA8C20}">
      <dsp:nvSpPr>
        <dsp:cNvPr id="0" name=""/>
        <dsp:cNvSpPr/>
      </dsp:nvSpPr>
      <dsp:spPr>
        <a:xfrm>
          <a:off x="3179304" y="2952331"/>
          <a:ext cx="1968755" cy="15714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25F0E"/>
              </a:solidFill>
            </a:rPr>
            <a:t>Образно-игровые композиции </a:t>
          </a:r>
          <a:endParaRPr lang="ru-RU" sz="2400" b="1" kern="1200" dirty="0">
            <a:solidFill>
              <a:srgbClr val="F25F0E"/>
            </a:solidFill>
          </a:endParaRPr>
        </a:p>
      </dsp:txBody>
      <dsp:txXfrm>
        <a:off x="3225330" y="2998357"/>
        <a:ext cx="1876703" cy="1479408"/>
      </dsp:txXfrm>
    </dsp:sp>
    <dsp:sp modelId="{8A14B958-6EF8-46BE-AA8D-120680BBBD7C}">
      <dsp:nvSpPr>
        <dsp:cNvPr id="0" name=""/>
        <dsp:cNvSpPr/>
      </dsp:nvSpPr>
      <dsp:spPr>
        <a:xfrm>
          <a:off x="5293648" y="1250951"/>
          <a:ext cx="2145971" cy="14065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46479D-6F50-4E39-8D9A-62E6390704AB}">
      <dsp:nvSpPr>
        <dsp:cNvPr id="0" name=""/>
        <dsp:cNvSpPr/>
      </dsp:nvSpPr>
      <dsp:spPr>
        <a:xfrm>
          <a:off x="5568619" y="1512173"/>
          <a:ext cx="2145971" cy="14065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298F2E"/>
              </a:solidFill>
            </a:rPr>
            <a:t>Дыхательные упражнения</a:t>
          </a:r>
          <a:endParaRPr lang="ru-RU" sz="2400" b="1" kern="1200" dirty="0">
            <a:solidFill>
              <a:srgbClr val="298F2E"/>
            </a:solidFill>
          </a:endParaRPr>
        </a:p>
      </dsp:txBody>
      <dsp:txXfrm>
        <a:off x="5609815" y="1553369"/>
        <a:ext cx="2063579" cy="13241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04897-02FB-4DFA-9E76-F28C328B8C66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8A8DC-479C-4D91-B4C6-46E4F12F13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04897-02FB-4DFA-9E76-F28C328B8C66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8A8DC-479C-4D91-B4C6-46E4F12F13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04897-02FB-4DFA-9E76-F28C328B8C66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8A8DC-479C-4D91-B4C6-46E4F12F13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04897-02FB-4DFA-9E76-F28C328B8C66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8A8DC-479C-4D91-B4C6-46E4F12F13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04897-02FB-4DFA-9E76-F28C328B8C66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8A8DC-479C-4D91-B4C6-46E4F12F13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04897-02FB-4DFA-9E76-F28C328B8C66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8A8DC-479C-4D91-B4C6-46E4F12F13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04897-02FB-4DFA-9E76-F28C328B8C66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8A8DC-479C-4D91-B4C6-46E4F12F13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04897-02FB-4DFA-9E76-F28C328B8C66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8A8DC-479C-4D91-B4C6-46E4F12F13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04897-02FB-4DFA-9E76-F28C328B8C66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8A8DC-479C-4D91-B4C6-46E4F12F13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04897-02FB-4DFA-9E76-F28C328B8C66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8A8DC-479C-4D91-B4C6-46E4F12F13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04897-02FB-4DFA-9E76-F28C328B8C66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8A8DC-479C-4D91-B4C6-46E4F12F13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04897-02FB-4DFA-9E76-F28C328B8C66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8A8DC-479C-4D91-B4C6-46E4F12F13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для титульного лист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791692"/>
            <a:ext cx="8136904" cy="2605980"/>
          </a:xfrm>
        </p:spPr>
        <p:txBody>
          <a:bodyPr>
            <a:noAutofit/>
          </a:bodyPr>
          <a:lstStyle/>
          <a:p>
            <a:r>
              <a:rPr lang="ru-RU" sz="3200" dirty="0" smtClean="0"/>
              <a:t>            «</a:t>
            </a:r>
            <a:r>
              <a:rPr lang="ru-RU" sz="3200" dirty="0" err="1"/>
              <a:t>Здоровьесберегающие</a:t>
            </a:r>
            <a:r>
              <a:rPr lang="ru-RU" sz="3200" dirty="0"/>
              <a:t>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ru-RU" sz="3200" dirty="0" smtClean="0"/>
              <a:t>и   </a:t>
            </a:r>
            <a:r>
              <a:rPr lang="ru-RU" sz="3200" dirty="0" err="1" smtClean="0"/>
              <a:t>здоровьеформирующие</a:t>
            </a:r>
            <a:r>
              <a:rPr lang="ru-RU" sz="3200" dirty="0" smtClean="0"/>
              <a:t>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ru-RU" sz="3200" dirty="0" smtClean="0"/>
              <a:t>технологии </a:t>
            </a:r>
            <a:r>
              <a:rPr lang="ru-RU" sz="3200" dirty="0"/>
              <a:t>в ДОУ</a:t>
            </a:r>
            <a:r>
              <a:rPr lang="ru-RU" sz="3200" dirty="0" smtClean="0"/>
              <a:t>»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u="sng" dirty="0" smtClean="0">
                <a:solidFill>
                  <a:srgbClr val="0000FF"/>
                </a:solidFill>
              </a:rPr>
              <a:t>«Ритмопластика как форма организации </a:t>
            </a:r>
            <a:r>
              <a:rPr lang="ru-RU" sz="3200" u="sng" dirty="0" err="1" smtClean="0">
                <a:solidFill>
                  <a:srgbClr val="0000FF"/>
                </a:solidFill>
              </a:rPr>
              <a:t>здоровьесберегающей</a:t>
            </a:r>
            <a:r>
              <a:rPr lang="ru-RU" sz="3200" u="sng" dirty="0" smtClean="0">
                <a:solidFill>
                  <a:srgbClr val="0000FF"/>
                </a:solidFill>
              </a:rPr>
              <a:t> работы с детьми дошкольного возраста»</a:t>
            </a:r>
            <a:endParaRPr lang="ru-RU" sz="3200" dirty="0">
              <a:solidFill>
                <a:srgbClr val="0000FF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4365104"/>
            <a:ext cx="5688632" cy="129614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dirty="0" smtClean="0">
                <a:solidFill>
                  <a:srgbClr val="D70707"/>
                </a:solidFill>
              </a:rPr>
              <a:t>Музыкальный руководитель</a:t>
            </a:r>
            <a:r>
              <a:rPr lang="ru-RU" sz="2400" dirty="0">
                <a:solidFill>
                  <a:srgbClr val="D70707"/>
                </a:solidFill>
              </a:rPr>
              <a:t>:</a:t>
            </a:r>
            <a:endParaRPr lang="en-US" sz="2400" dirty="0" smtClean="0">
              <a:solidFill>
                <a:srgbClr val="D70707"/>
              </a:solidFill>
            </a:endParaRPr>
          </a:p>
          <a:p>
            <a:pPr algn="just"/>
            <a:r>
              <a:rPr lang="ru-RU" sz="2400" dirty="0" err="1" smtClean="0">
                <a:solidFill>
                  <a:srgbClr val="D70707"/>
                </a:solidFill>
              </a:rPr>
              <a:t>Птахина</a:t>
            </a:r>
            <a:r>
              <a:rPr lang="ru-RU" sz="2400" dirty="0" smtClean="0">
                <a:solidFill>
                  <a:srgbClr val="D70707"/>
                </a:solidFill>
              </a:rPr>
              <a:t> Татьяна Геннадьевна</a:t>
            </a:r>
          </a:p>
          <a:p>
            <a:pPr algn="just"/>
            <a:r>
              <a:rPr lang="ru-RU" sz="2400" dirty="0" smtClean="0">
                <a:solidFill>
                  <a:srgbClr val="D70707"/>
                </a:solidFill>
              </a:rPr>
              <a:t>МАДОУ «Детский сад № 5» г. Сыктывкар</a:t>
            </a:r>
          </a:p>
          <a:p>
            <a:pPr algn="just"/>
            <a:endParaRPr lang="ru-RU" sz="2400" dirty="0">
              <a:solidFill>
                <a:srgbClr val="D7070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712968" cy="4437112"/>
          </a:xfrm>
        </p:spPr>
        <p:txBody>
          <a:bodyPr>
            <a:normAutofit/>
          </a:bodyPr>
          <a:lstStyle/>
          <a:p>
            <a:pPr algn="just"/>
            <a:endParaRPr lang="ru-RU" sz="2400" dirty="0">
              <a:latin typeface="+mn-lt"/>
            </a:endParaRPr>
          </a:p>
        </p:txBody>
      </p:sp>
      <p:pic>
        <p:nvPicPr>
          <p:cNvPr id="4" name="Рисунок 3" descr="10-109826_simple-powerpoint-backgroun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221088"/>
            <a:ext cx="8229600" cy="106957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>
                <a:solidFill>
                  <a:srgbClr val="000050"/>
                </a:solidFill>
              </a:rPr>
              <a:t>                  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16632"/>
            <a:ext cx="8856984" cy="5734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>
              <a:spcAft>
                <a:spcPts val="600"/>
              </a:spcAft>
            </a:pPr>
            <a:r>
              <a:rPr lang="ru-RU" sz="2400" b="1" u="sng" dirty="0">
                <a:solidFill>
                  <a:srgbClr val="000050"/>
                </a:solidFill>
                <a:ea typeface="Times New Roman"/>
              </a:rPr>
              <a:t>С целью создания подобной эмоциональной </a:t>
            </a:r>
            <a:r>
              <a:rPr lang="ru-RU" sz="2400" b="1" u="sng" dirty="0" smtClean="0">
                <a:solidFill>
                  <a:srgbClr val="000050"/>
                </a:solidFill>
                <a:ea typeface="Times New Roman"/>
              </a:rPr>
              <a:t>комфортности</a:t>
            </a:r>
            <a:r>
              <a:rPr lang="ru-RU" sz="2400" b="1" u="sng" dirty="0">
                <a:solidFill>
                  <a:srgbClr val="000050"/>
                </a:solidFill>
                <a:ea typeface="Times New Roman"/>
              </a:rPr>
              <a:t>, позитивного психологического самочувствия, развития физических </a:t>
            </a:r>
            <a:r>
              <a:rPr lang="ru-RU" sz="2400" b="1" u="sng" dirty="0" smtClean="0">
                <a:solidFill>
                  <a:srgbClr val="000050"/>
                </a:solidFill>
                <a:ea typeface="Times New Roman"/>
              </a:rPr>
              <a:t>и музыкальных качеств </a:t>
            </a:r>
            <a:r>
              <a:rPr lang="ru-RU" sz="2400" b="1" u="sng" dirty="0">
                <a:solidFill>
                  <a:srgbClr val="000050"/>
                </a:solidFill>
                <a:ea typeface="Times New Roman"/>
              </a:rPr>
              <a:t>ребенка, вместо обычной утренней гимнастики под музыку, в  нашем ДОУ организованы занятия по ритмопластике.</a:t>
            </a:r>
            <a:endParaRPr lang="ru-RU" dirty="0">
              <a:solidFill>
                <a:prstClr val="black"/>
              </a:solidFill>
            </a:endParaRPr>
          </a:p>
          <a:p>
            <a:pPr indent="457200" algn="just">
              <a:spcAft>
                <a:spcPts val="600"/>
              </a:spcAft>
            </a:pPr>
            <a:r>
              <a:rPr lang="ru-RU" sz="2400" dirty="0" smtClean="0">
                <a:solidFill>
                  <a:srgbClr val="000050"/>
                </a:solidFill>
                <a:ea typeface="+mj-ea"/>
                <a:cs typeface="+mj-cs"/>
              </a:rPr>
              <a:t>Программа </a:t>
            </a:r>
            <a:r>
              <a:rPr lang="ru-RU" sz="2400" dirty="0">
                <a:solidFill>
                  <a:srgbClr val="000050"/>
                </a:solidFill>
                <a:ea typeface="+mj-ea"/>
                <a:cs typeface="+mj-cs"/>
              </a:rPr>
              <a:t>«Ритмопластика» разработана для воспитанников младшей, средней, старшей и подготовительной групп. </a:t>
            </a:r>
            <a:endParaRPr lang="ru-RU" sz="2400" dirty="0" smtClean="0">
              <a:solidFill>
                <a:srgbClr val="000050"/>
              </a:solidFill>
              <a:ea typeface="+mj-ea"/>
              <a:cs typeface="+mj-cs"/>
            </a:endParaRPr>
          </a:p>
          <a:p>
            <a:pPr indent="457200" algn="just">
              <a:spcAft>
                <a:spcPts val="400"/>
              </a:spcAft>
            </a:pPr>
            <a:r>
              <a:rPr lang="ru-RU" sz="2400" dirty="0" smtClean="0">
                <a:solidFill>
                  <a:srgbClr val="000050"/>
                </a:solidFill>
                <a:ea typeface="+mj-ea"/>
                <a:cs typeface="+mj-cs"/>
              </a:rPr>
              <a:t>В </a:t>
            </a:r>
            <a:r>
              <a:rPr lang="ru-RU" sz="2400" dirty="0">
                <a:solidFill>
                  <a:srgbClr val="000050"/>
                </a:solidFill>
                <a:ea typeface="+mj-ea"/>
                <a:cs typeface="+mj-cs"/>
              </a:rPr>
              <a:t>ней использованы материалы следующих программ и пособий: программы А. И. Бурениной «Ритмическая мозаика» и «Ритмическая пластика»; аудио пособия Е. и С. Железновых из серии «Музыкальные </a:t>
            </a:r>
            <a:r>
              <a:rPr lang="ru-RU" sz="2400" dirty="0" err="1">
                <a:solidFill>
                  <a:srgbClr val="000050"/>
                </a:solidFill>
                <a:ea typeface="+mj-ea"/>
                <a:cs typeface="+mj-cs"/>
              </a:rPr>
              <a:t>обучалочки</a:t>
            </a:r>
            <a:r>
              <a:rPr lang="ru-RU" sz="2400" dirty="0">
                <a:solidFill>
                  <a:srgbClr val="000050"/>
                </a:solidFill>
                <a:ea typeface="+mj-ea"/>
                <a:cs typeface="+mj-cs"/>
              </a:rPr>
              <a:t>»: </a:t>
            </a:r>
            <a:r>
              <a:rPr lang="ru-RU" sz="2400" dirty="0" smtClean="0">
                <a:solidFill>
                  <a:srgbClr val="000050"/>
                </a:solidFill>
                <a:ea typeface="+mj-ea"/>
                <a:cs typeface="+mj-cs"/>
              </a:rPr>
              <a:t>«</a:t>
            </a:r>
            <a:r>
              <a:rPr lang="ru-RU" sz="2400" dirty="0">
                <a:solidFill>
                  <a:srgbClr val="000050"/>
                </a:solidFill>
                <a:ea typeface="+mj-ea"/>
                <a:cs typeface="+mj-cs"/>
              </a:rPr>
              <a:t>Игровая гимнастика для детей 2-6 лет», «Аэробика для малышей», «Топ-топ, хлоп-хлоп», «Музыкально-развивающие игры для детей 3-5 лет»; комплексы «Утренняя гимнастику в детском саду» для детей 2-7 лет Т. </a:t>
            </a:r>
            <a:r>
              <a:rPr lang="ru-RU" sz="2400" dirty="0" err="1" smtClean="0">
                <a:solidFill>
                  <a:srgbClr val="000050"/>
                </a:solidFill>
                <a:ea typeface="+mj-ea"/>
                <a:cs typeface="+mj-cs"/>
              </a:rPr>
              <a:t>Е.Харченко</a:t>
            </a:r>
            <a:r>
              <a:rPr lang="ru-RU" sz="2400" dirty="0" smtClean="0">
                <a:solidFill>
                  <a:srgbClr val="000050"/>
                </a:solidFill>
                <a:ea typeface="+mj-ea"/>
                <a:cs typeface="+mj-cs"/>
              </a:rPr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712968" cy="6741368"/>
          </a:xfrm>
        </p:spPr>
        <p:txBody>
          <a:bodyPr>
            <a:normAutofit/>
          </a:bodyPr>
          <a:lstStyle/>
          <a:p>
            <a:pPr algn="just"/>
            <a:endParaRPr lang="ru-RU" sz="2400" b="1" u="sng" dirty="0">
              <a:solidFill>
                <a:srgbClr val="000050"/>
              </a:solidFill>
              <a:latin typeface="+mn-lt"/>
            </a:endParaRPr>
          </a:p>
        </p:txBody>
      </p:sp>
      <p:pic>
        <p:nvPicPr>
          <p:cNvPr id="4" name="Рисунок 3" descr="10-109826_simple-powerpoint-backgroun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4008" y="6381328"/>
            <a:ext cx="4053136" cy="133475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ru-RU" sz="2400" dirty="0" smtClean="0">
                <a:solidFill>
                  <a:srgbClr val="000050"/>
                </a:solidFill>
              </a:rPr>
              <a:t>          </a:t>
            </a:r>
          </a:p>
          <a:p>
            <a:pPr algn="just">
              <a:buNone/>
            </a:pPr>
            <a:r>
              <a:rPr lang="ru-RU" sz="2400" dirty="0" smtClean="0">
                <a:solidFill>
                  <a:srgbClr val="000050"/>
                </a:solidFill>
              </a:rPr>
              <a:t>         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66124" y="3198168"/>
            <a:ext cx="2535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0050"/>
                </a:solidFill>
              </a:rPr>
              <a:t>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532" y="742392"/>
            <a:ext cx="8424936" cy="5256584"/>
          </a:xfrm>
          <a:prstGeom prst="rect">
            <a:avLst/>
          </a:prstGeom>
          <a:ln w="28575">
            <a:solidFill>
              <a:srgbClr val="0000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7776864" cy="2304256"/>
          </a:xfrm>
        </p:spPr>
        <p:txBody>
          <a:bodyPr>
            <a:normAutofit/>
          </a:bodyPr>
          <a:lstStyle/>
          <a:p>
            <a:pPr algn="just"/>
            <a:endParaRPr lang="ru-RU" dirty="0">
              <a:solidFill>
                <a:srgbClr val="00005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2708920"/>
            <a:ext cx="8136904" cy="3921299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6" name="Рисунок 5" descr="3ipzOh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8" y="3538"/>
            <a:ext cx="9139943" cy="685446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98106"/>
            <a:ext cx="772085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u="sng" dirty="0">
                <a:solidFill>
                  <a:srgbClr val="000050"/>
                </a:solidFill>
                <a:ea typeface="+mj-ea"/>
                <a:cs typeface="+mj-cs"/>
              </a:rPr>
              <a:t>Цель программы:</a:t>
            </a:r>
            <a:r>
              <a:rPr lang="ru-RU" sz="2800" dirty="0">
                <a:solidFill>
                  <a:srgbClr val="000050"/>
                </a:solidFill>
                <a:ea typeface="+mj-ea"/>
                <a:cs typeface="+mj-cs"/>
              </a:rPr>
              <a:t> создавать условия для формирования и развития художественно-творческих способностей, охраны и укрепления физического и психического здоровья дошкольника.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237255"/>
            <a:ext cx="7720858" cy="4628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ct val="20000"/>
              </a:spcBef>
            </a:pPr>
            <a:r>
              <a:rPr lang="ru-RU" sz="2200" b="1" u="sng" dirty="0">
                <a:solidFill>
                  <a:srgbClr val="000050"/>
                </a:solidFill>
              </a:rPr>
              <a:t>Задачи: </a:t>
            </a:r>
          </a:p>
          <a:p>
            <a:pPr marL="174625" lvl="0" indent="-174625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200" dirty="0">
                <a:solidFill>
                  <a:srgbClr val="000050"/>
                </a:solidFill>
              </a:rPr>
              <a:t>Формировать у детей двигательные навыки и умения.</a:t>
            </a:r>
          </a:p>
          <a:p>
            <a:pPr marL="174625" lvl="0" indent="-174625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200" dirty="0">
                <a:solidFill>
                  <a:srgbClr val="000050"/>
                </a:solidFill>
              </a:rPr>
              <a:t>Развивать двигательные качества детей: координацию, ловкость и точность движений, гибкость, пластичность, выразительность.</a:t>
            </a:r>
          </a:p>
          <a:p>
            <a:pPr marL="174625" lvl="0" indent="-174625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200" dirty="0">
                <a:solidFill>
                  <a:srgbClr val="000050"/>
                </a:solidFill>
              </a:rPr>
              <a:t>Формировать и развивать у детей умение соотносить движения с музыкой.</a:t>
            </a:r>
          </a:p>
          <a:p>
            <a:pPr marL="174625" lvl="0" indent="-174625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200" dirty="0">
                <a:solidFill>
                  <a:srgbClr val="000050"/>
                </a:solidFill>
              </a:rPr>
              <a:t>Формировать у детей умение свободно ориентироваться в пространстве.</a:t>
            </a:r>
          </a:p>
          <a:p>
            <a:pPr marL="174625" lvl="0" indent="-174625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200" dirty="0">
                <a:solidFill>
                  <a:srgbClr val="000050"/>
                </a:solidFill>
              </a:rPr>
              <a:t>Воспитывать у детей любовь и интерес к занятиям ритмикой.</a:t>
            </a:r>
          </a:p>
          <a:p>
            <a:pPr marL="174625" lvl="0" indent="-174625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200" dirty="0">
                <a:solidFill>
                  <a:srgbClr val="000050"/>
                </a:solidFill>
              </a:rPr>
              <a:t>Воспитывать у детей потребность двигаться под музыку.</a:t>
            </a:r>
          </a:p>
          <a:p>
            <a:pPr marL="174625" lvl="0" indent="-174625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200" dirty="0">
                <a:solidFill>
                  <a:srgbClr val="000050"/>
                </a:solidFill>
              </a:rPr>
              <a:t>Укреплять здоровье детей.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ipzOh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8" y="3538"/>
            <a:ext cx="9139943" cy="685446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3413"/>
            <a:ext cx="7776864" cy="2304256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rgbClr val="000050"/>
                </a:solidFill>
              </a:rPr>
              <a:t>Для каждой возрастной группы разработаны комплексы утренней гимнастики. </a:t>
            </a:r>
            <a:r>
              <a:rPr lang="ru-RU" sz="2400" b="1" u="sng" dirty="0" smtClean="0">
                <a:solidFill>
                  <a:srgbClr val="000050"/>
                </a:solidFill>
              </a:rPr>
              <a:t>Комплекс включает в себя два вида деятельности – </a:t>
            </a:r>
            <a:r>
              <a:rPr lang="ru-RU" sz="2400" b="1" u="sng" dirty="0" smtClean="0">
                <a:solidFill>
                  <a:srgbClr val="C00000"/>
                </a:solidFill>
              </a:rPr>
              <a:t>двигательные упражнения</a:t>
            </a:r>
            <a:r>
              <a:rPr lang="ru-RU" sz="2400" b="1" u="sng" dirty="0" smtClean="0">
                <a:solidFill>
                  <a:srgbClr val="000050"/>
                </a:solidFill>
              </a:rPr>
              <a:t> и </a:t>
            </a:r>
            <a:r>
              <a:rPr lang="ru-RU" sz="2400" b="1" u="sng" dirty="0" smtClean="0">
                <a:solidFill>
                  <a:srgbClr val="298F2E"/>
                </a:solidFill>
              </a:rPr>
              <a:t>дыхательные упражнения</a:t>
            </a:r>
            <a:r>
              <a:rPr lang="ru-RU" sz="2400" b="1" u="sng" dirty="0" smtClean="0">
                <a:solidFill>
                  <a:srgbClr val="000050"/>
                </a:solidFill>
              </a:rPr>
              <a:t>. Блок </a:t>
            </a:r>
            <a:r>
              <a:rPr lang="ru-RU" sz="2400" b="1" u="sng" dirty="0" smtClean="0">
                <a:solidFill>
                  <a:srgbClr val="C00000"/>
                </a:solidFill>
              </a:rPr>
              <a:t>двигательных упражнений</a:t>
            </a:r>
            <a:r>
              <a:rPr lang="ru-RU" sz="2400" b="1" u="sng" dirty="0" smtClean="0">
                <a:solidFill>
                  <a:srgbClr val="000050"/>
                </a:solidFill>
              </a:rPr>
              <a:t> делится на </a:t>
            </a:r>
            <a:r>
              <a:rPr lang="ru-RU" sz="2400" b="1" u="sng" dirty="0" smtClean="0">
                <a:solidFill>
                  <a:srgbClr val="C10BB4"/>
                </a:solidFill>
              </a:rPr>
              <a:t>общеразвивающие движения</a:t>
            </a:r>
            <a:r>
              <a:rPr lang="ru-RU" sz="2400" b="1" u="sng" dirty="0" smtClean="0">
                <a:solidFill>
                  <a:srgbClr val="000050"/>
                </a:solidFill>
              </a:rPr>
              <a:t> и </a:t>
            </a:r>
            <a:r>
              <a:rPr lang="ru-RU" sz="2400" b="1" u="sng" dirty="0" smtClean="0">
                <a:solidFill>
                  <a:srgbClr val="F25F0E"/>
                </a:solidFill>
              </a:rPr>
              <a:t>образно-игровые композиции</a:t>
            </a:r>
            <a:r>
              <a:rPr lang="ru-RU" sz="2400" b="1" u="sng" dirty="0" smtClean="0">
                <a:solidFill>
                  <a:srgbClr val="000050"/>
                </a:solidFill>
              </a:rPr>
              <a:t>.</a:t>
            </a:r>
            <a:endParaRPr lang="ru-RU" sz="2400" b="1" u="sng" dirty="0">
              <a:solidFill>
                <a:srgbClr val="000050"/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9813013"/>
              </p:ext>
            </p:extLst>
          </p:nvPr>
        </p:nvGraphicFramePr>
        <p:xfrm>
          <a:off x="107504" y="2258983"/>
          <a:ext cx="8532440" cy="4653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2708920"/>
            <a:ext cx="8136904" cy="3921299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1" y="1196752"/>
            <a:ext cx="2700299" cy="1512686"/>
          </a:xfrm>
        </p:spPr>
        <p:txBody>
          <a:bodyPr>
            <a:normAutofit/>
          </a:bodyPr>
          <a:lstStyle/>
          <a:p>
            <a:pPr algn="just"/>
            <a:endParaRPr lang="ru-RU" sz="2400" dirty="0">
              <a:solidFill>
                <a:srgbClr val="C10BB4"/>
              </a:solidFill>
              <a:latin typeface="+mn-lt"/>
            </a:endParaRPr>
          </a:p>
        </p:txBody>
      </p:sp>
      <p:pic>
        <p:nvPicPr>
          <p:cNvPr id="8" name="Рисунок 7" descr="3ipzOh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8" y="3538"/>
            <a:ext cx="9139943" cy="6854462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867468"/>
              </p:ext>
            </p:extLst>
          </p:nvPr>
        </p:nvGraphicFramePr>
        <p:xfrm>
          <a:off x="85950" y="2749821"/>
          <a:ext cx="7834421" cy="39477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8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38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91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294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41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2652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dirty="0">
                          <a:solidFill>
                            <a:srgbClr val="000050"/>
                          </a:solidFill>
                          <a:latin typeface="+mn-lt"/>
                          <a:ea typeface="Times New Roman"/>
                        </a:rPr>
                        <a:t>Месяц</a:t>
                      </a: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50"/>
                          </a:solidFill>
                          <a:latin typeface="+mn-lt"/>
                          <a:ea typeface="Times New Roman"/>
                        </a:rPr>
                        <a:t>Вид</a:t>
                      </a:r>
                    </a:p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ru-RU" sz="1600" dirty="0">
                          <a:solidFill>
                            <a:srgbClr val="000050"/>
                          </a:solidFill>
                          <a:latin typeface="+mn-lt"/>
                          <a:ea typeface="Times New Roman"/>
                        </a:rPr>
                        <a:t>деятельности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dirty="0">
                          <a:solidFill>
                            <a:srgbClr val="000050"/>
                          </a:solidFill>
                          <a:latin typeface="+mn-lt"/>
                          <a:ea typeface="Times New Roman"/>
                        </a:rPr>
                        <a:t>Вид композиции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dirty="0">
                          <a:solidFill>
                            <a:srgbClr val="000050"/>
                          </a:solidFill>
                          <a:latin typeface="+mn-lt"/>
                          <a:ea typeface="Times New Roman"/>
                        </a:rPr>
                        <a:t>Программные задачи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dirty="0">
                          <a:solidFill>
                            <a:srgbClr val="000050"/>
                          </a:solidFill>
                          <a:latin typeface="+mn-lt"/>
                          <a:ea typeface="Times New Roman"/>
                        </a:rPr>
                        <a:t>Репертуар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3552">
                <a:tc rowSpan="3">
                  <a:txBody>
                    <a:bodyPr/>
                    <a:lstStyle/>
                    <a:p>
                      <a:pPr marL="71755" marR="71755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rgbClr val="000050"/>
                          </a:solidFill>
                          <a:latin typeface="+mn-lt"/>
                          <a:ea typeface="Times New Roman"/>
                        </a:rPr>
                        <a:t>Д Е К А Б Р Ь </a:t>
                      </a: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rgbClr val="000050"/>
                          </a:solidFill>
                          <a:latin typeface="+mn-lt"/>
                          <a:ea typeface="Times New Roman"/>
                        </a:rPr>
                        <a:t>Двигательные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rgbClr val="000050"/>
                          </a:solidFill>
                          <a:latin typeface="+mn-lt"/>
                          <a:ea typeface="Times New Roman"/>
                        </a:rPr>
                        <a:t>упражнения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10BB4"/>
                          </a:solidFill>
                          <a:latin typeface="+mn-lt"/>
                          <a:ea typeface="Times New Roman"/>
                        </a:rPr>
                        <a:t>Комплекс </a:t>
                      </a:r>
                      <a:r>
                        <a:rPr lang="ru-RU" sz="1800" dirty="0" smtClean="0">
                          <a:solidFill>
                            <a:srgbClr val="C10BB4"/>
                          </a:solidFill>
                          <a:latin typeface="+mn-lt"/>
                          <a:ea typeface="Times New Roman"/>
                        </a:rPr>
                        <a:t>обще-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C10BB4"/>
                          </a:solidFill>
                          <a:latin typeface="+mn-lt"/>
                          <a:ea typeface="Times New Roman"/>
                        </a:rPr>
                        <a:t>развивающих </a:t>
                      </a:r>
                      <a:r>
                        <a:rPr lang="ru-RU" sz="1800" dirty="0">
                          <a:solidFill>
                            <a:srgbClr val="C10BB4"/>
                          </a:solidFill>
                          <a:latin typeface="+mn-lt"/>
                          <a:ea typeface="Times New Roman"/>
                        </a:rPr>
                        <a:t>упражнений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10BB4"/>
                          </a:solidFill>
                          <a:latin typeface="+mn-lt"/>
                          <a:ea typeface="Times New Roman"/>
                        </a:rPr>
                        <a:t>Продолжать осваивать различные виды ходьбы и </a:t>
                      </a:r>
                      <a:r>
                        <a:rPr lang="ru-RU" sz="1800" dirty="0" smtClean="0">
                          <a:solidFill>
                            <a:srgbClr val="C10BB4"/>
                          </a:solidFill>
                          <a:latin typeface="+mn-lt"/>
                          <a:ea typeface="Times New Roman"/>
                        </a:rPr>
                        <a:t>бега.</a:t>
                      </a:r>
                      <a:r>
                        <a:rPr lang="ru-RU" sz="1800" baseline="0" dirty="0" smtClean="0">
                          <a:solidFill>
                            <a:srgbClr val="C10BB4"/>
                          </a:solidFill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rgbClr val="C10BB4"/>
                          </a:solidFill>
                          <a:latin typeface="+mn-lt"/>
                          <a:ea typeface="Times New Roman"/>
                        </a:rPr>
                        <a:t>Учить </a:t>
                      </a:r>
                      <a:r>
                        <a:rPr lang="ru-RU" sz="1800" dirty="0">
                          <a:solidFill>
                            <a:srgbClr val="C10BB4"/>
                          </a:solidFill>
                          <a:latin typeface="+mn-lt"/>
                          <a:ea typeface="Times New Roman"/>
                        </a:rPr>
                        <a:t>детей ориентироваться в пространстве.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10BB4"/>
                          </a:solidFill>
                          <a:latin typeface="+mn-lt"/>
                          <a:ea typeface="Times New Roman"/>
                        </a:rPr>
                        <a:t>«Зимняя прогулка»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10BB4"/>
                          </a:solidFill>
                          <a:latin typeface="+mn-lt"/>
                          <a:ea typeface="Times New Roman"/>
                        </a:rPr>
                        <a:t>Е.Железнова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79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25F0E"/>
                          </a:solidFill>
                          <a:latin typeface="+mn-lt"/>
                          <a:ea typeface="Times New Roman"/>
                        </a:rPr>
                        <a:t>Образно - игровая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25F0E"/>
                          </a:solidFill>
                          <a:latin typeface="+mn-lt"/>
                          <a:ea typeface="Times New Roman"/>
                        </a:rPr>
                        <a:t>Учить детей выполнять образные движения.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25F0E"/>
                          </a:solidFill>
                          <a:latin typeface="+mn-lt"/>
                          <a:ea typeface="Times New Roman"/>
                        </a:rPr>
                        <a:t>Развивать выразительность движений.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25F0E"/>
                          </a:solidFill>
                          <a:latin typeface="+mn-lt"/>
                          <a:ea typeface="Times New Roman"/>
                        </a:rPr>
                        <a:t>«Мороз»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25F0E"/>
                          </a:solidFill>
                          <a:latin typeface="+mn-lt"/>
                          <a:ea typeface="Times New Roman"/>
                        </a:rPr>
                        <a:t>Е.Железнова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42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298F2E"/>
                          </a:solidFill>
                          <a:latin typeface="+mn-lt"/>
                          <a:ea typeface="Times New Roman"/>
                        </a:rPr>
                        <a:t>Дыхательные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298F2E"/>
                          </a:solidFill>
                          <a:latin typeface="+mn-lt"/>
                          <a:ea typeface="Times New Roman"/>
                        </a:rPr>
                        <a:t>упражнения</a:t>
                      </a:r>
                      <a:endParaRPr lang="ru-RU" sz="1800" dirty="0">
                        <a:solidFill>
                          <a:srgbClr val="298F2E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298F2E"/>
                          </a:solidFill>
                          <a:latin typeface="+mn-lt"/>
                          <a:ea typeface="Times New Roman"/>
                        </a:rPr>
                        <a:t>Учить выполнять длинный мягкий вдох </a:t>
                      </a:r>
                      <a:r>
                        <a:rPr lang="ru-RU" sz="1800" dirty="0" smtClean="0">
                          <a:solidFill>
                            <a:srgbClr val="298F2E"/>
                          </a:solidFill>
                          <a:latin typeface="+mn-lt"/>
                          <a:ea typeface="Times New Roman"/>
                        </a:rPr>
                        <a:t>и </a:t>
                      </a:r>
                      <a:r>
                        <a:rPr lang="ru-RU" sz="1800" dirty="0">
                          <a:solidFill>
                            <a:srgbClr val="298F2E"/>
                          </a:solidFill>
                          <a:latin typeface="+mn-lt"/>
                          <a:ea typeface="Times New Roman"/>
                        </a:rPr>
                        <a:t>резкий выдох.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298F2E"/>
                          </a:solidFill>
                          <a:latin typeface="+mn-lt"/>
                          <a:ea typeface="Times New Roman"/>
                        </a:rPr>
                        <a:t>«Петух»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8761" y="31264"/>
            <a:ext cx="776722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0050"/>
                </a:solidFill>
                <a:ea typeface="+mj-ea"/>
                <a:cs typeface="+mj-cs"/>
              </a:rPr>
              <a:t>Таким образом, весь комплекс утренней гимнастики делится на </a:t>
            </a:r>
            <a:r>
              <a:rPr lang="ru-RU" sz="2400" b="1" u="sng" dirty="0">
                <a:solidFill>
                  <a:srgbClr val="000050"/>
                </a:solidFill>
                <a:ea typeface="+mj-ea"/>
                <a:cs typeface="+mj-cs"/>
              </a:rPr>
              <a:t>три </a:t>
            </a:r>
            <a:r>
              <a:rPr lang="ru-RU" sz="2400" b="1" u="sng" dirty="0" smtClean="0">
                <a:solidFill>
                  <a:srgbClr val="000050"/>
                </a:solidFill>
                <a:ea typeface="+mj-ea"/>
                <a:cs typeface="+mj-cs"/>
              </a:rPr>
              <a:t>части</a:t>
            </a:r>
            <a:r>
              <a:rPr lang="ru-RU" sz="2400" dirty="0" smtClean="0">
                <a:solidFill>
                  <a:srgbClr val="000050"/>
                </a:solidFill>
                <a:ea typeface="+mj-ea"/>
                <a:cs typeface="+mj-cs"/>
              </a:rPr>
              <a:t>: </a:t>
            </a:r>
            <a:r>
              <a:rPr lang="ru-RU" sz="2400" b="1" u="sng" dirty="0" smtClean="0">
                <a:solidFill>
                  <a:srgbClr val="C10BB4"/>
                </a:solidFill>
                <a:ea typeface="+mj-ea"/>
                <a:cs typeface="+mj-cs"/>
              </a:rPr>
              <a:t>первая</a:t>
            </a:r>
            <a:r>
              <a:rPr lang="ru-RU" sz="2400" dirty="0" smtClean="0">
                <a:solidFill>
                  <a:srgbClr val="C10BB4"/>
                </a:solidFill>
                <a:ea typeface="+mj-ea"/>
                <a:cs typeface="+mj-cs"/>
              </a:rPr>
              <a:t> </a:t>
            </a:r>
            <a:r>
              <a:rPr lang="ru-RU" sz="2400" dirty="0">
                <a:solidFill>
                  <a:srgbClr val="C10BB4"/>
                </a:solidFill>
                <a:ea typeface="+mj-ea"/>
                <a:cs typeface="+mj-cs"/>
              </a:rPr>
              <a:t>– освоение, закрепление и совершенствование основных видов </a:t>
            </a:r>
            <a:r>
              <a:rPr lang="ru-RU" sz="2400" dirty="0" smtClean="0">
                <a:solidFill>
                  <a:srgbClr val="C10BB4"/>
                </a:solidFill>
                <a:ea typeface="+mj-ea"/>
                <a:cs typeface="+mj-cs"/>
              </a:rPr>
              <a:t>движения, </a:t>
            </a:r>
            <a:r>
              <a:rPr lang="ru-RU" sz="2400" b="1" u="sng" dirty="0" smtClean="0">
                <a:solidFill>
                  <a:srgbClr val="F25F0E"/>
                </a:solidFill>
                <a:ea typeface="+mj-ea"/>
                <a:cs typeface="+mj-cs"/>
              </a:rPr>
              <a:t>вторая</a:t>
            </a:r>
            <a:r>
              <a:rPr lang="ru-RU" sz="2400" dirty="0" smtClean="0">
                <a:solidFill>
                  <a:srgbClr val="F25F0E"/>
                </a:solidFill>
                <a:ea typeface="+mj-ea"/>
                <a:cs typeface="+mj-cs"/>
              </a:rPr>
              <a:t> </a:t>
            </a:r>
            <a:r>
              <a:rPr lang="ru-RU" sz="2400" dirty="0">
                <a:solidFill>
                  <a:srgbClr val="F25F0E"/>
                </a:solidFill>
                <a:ea typeface="+mj-ea"/>
                <a:cs typeface="+mj-cs"/>
              </a:rPr>
              <a:t>– формирование и развитие двигательно-пластических навыков  и навыков сюжетно-образного движения. </a:t>
            </a:r>
            <a:endParaRPr lang="ru-RU" sz="2400" dirty="0" smtClean="0">
              <a:solidFill>
                <a:srgbClr val="F25F0E"/>
              </a:solidFill>
              <a:ea typeface="+mj-ea"/>
              <a:cs typeface="+mj-cs"/>
            </a:endParaRPr>
          </a:p>
          <a:p>
            <a:pPr algn="just"/>
            <a:r>
              <a:rPr lang="ru-RU" sz="2400" b="1" u="sng" dirty="0" smtClean="0">
                <a:solidFill>
                  <a:srgbClr val="298F2E"/>
                </a:solidFill>
                <a:ea typeface="+mj-ea"/>
                <a:cs typeface="+mj-cs"/>
              </a:rPr>
              <a:t>Третья </a:t>
            </a:r>
            <a:r>
              <a:rPr lang="ru-RU" sz="2400" b="1" u="sng" dirty="0">
                <a:solidFill>
                  <a:srgbClr val="298F2E"/>
                </a:solidFill>
                <a:ea typeface="+mj-ea"/>
                <a:cs typeface="+mj-cs"/>
              </a:rPr>
              <a:t>часть</a:t>
            </a:r>
            <a:r>
              <a:rPr lang="ru-RU" sz="2400" dirty="0">
                <a:solidFill>
                  <a:srgbClr val="298F2E"/>
                </a:solidFill>
                <a:ea typeface="+mj-ea"/>
                <a:cs typeface="+mj-cs"/>
              </a:rPr>
              <a:t> – релаксирующая, направлена на успокоение, расслабление и восстановление дыхания.</a:t>
            </a:r>
            <a:endParaRPr lang="ru-RU" dirty="0">
              <a:solidFill>
                <a:srgbClr val="298F2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7776864" cy="3717032"/>
          </a:xfrm>
        </p:spPr>
        <p:txBody>
          <a:bodyPr>
            <a:normAutofit/>
          </a:bodyPr>
          <a:lstStyle/>
          <a:p>
            <a:pPr algn="just"/>
            <a:endParaRPr lang="ru-RU" sz="2700" b="1" u="sng" dirty="0" smtClean="0">
              <a:solidFill>
                <a:srgbClr val="00005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3833664"/>
            <a:ext cx="8208912" cy="302433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3600" dirty="0" smtClean="0">
              <a:solidFill>
                <a:srgbClr val="000050"/>
              </a:solidFill>
            </a:endParaRPr>
          </a:p>
        </p:txBody>
      </p:sp>
      <p:pic>
        <p:nvPicPr>
          <p:cNvPr id="6" name="Рисунок 5" descr="3ipzO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453" y="0"/>
            <a:ext cx="785987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0050"/>
                </a:solidFill>
                <a:ea typeface="+mj-ea"/>
                <a:cs typeface="+mj-cs"/>
              </a:rPr>
              <a:t>Продолжительность занятий:</a:t>
            </a:r>
          </a:p>
          <a:p>
            <a:pPr algn="just"/>
            <a:r>
              <a:rPr lang="ru-RU" sz="2400" dirty="0" smtClean="0">
                <a:solidFill>
                  <a:srgbClr val="000050"/>
                </a:solidFill>
                <a:ea typeface="+mj-ea"/>
                <a:cs typeface="+mj-cs"/>
              </a:rPr>
              <a:t>8 </a:t>
            </a:r>
            <a:r>
              <a:rPr lang="ru-RU" sz="2400" dirty="0">
                <a:solidFill>
                  <a:srgbClr val="000050"/>
                </a:solidFill>
                <a:ea typeface="+mj-ea"/>
                <a:cs typeface="+mj-cs"/>
              </a:rPr>
              <a:t>– 10 мин. – мл. </a:t>
            </a:r>
            <a:r>
              <a:rPr lang="ru-RU" sz="2400" dirty="0" smtClean="0">
                <a:solidFill>
                  <a:srgbClr val="000050"/>
                </a:solidFill>
                <a:ea typeface="+mj-ea"/>
                <a:cs typeface="+mj-cs"/>
              </a:rPr>
              <a:t>гр.</a:t>
            </a:r>
          </a:p>
          <a:p>
            <a:pPr algn="just"/>
            <a:r>
              <a:rPr lang="ru-RU" sz="2400" dirty="0" smtClean="0">
                <a:solidFill>
                  <a:srgbClr val="000050"/>
                </a:solidFill>
                <a:ea typeface="+mj-ea"/>
                <a:cs typeface="+mj-cs"/>
              </a:rPr>
              <a:t>10 </a:t>
            </a:r>
            <a:r>
              <a:rPr lang="ru-RU" sz="2400" dirty="0">
                <a:solidFill>
                  <a:srgbClr val="000050"/>
                </a:solidFill>
                <a:ea typeface="+mj-ea"/>
                <a:cs typeface="+mj-cs"/>
              </a:rPr>
              <a:t>– 12 мин. – </a:t>
            </a:r>
            <a:r>
              <a:rPr lang="ru-RU" sz="2400" dirty="0" err="1" smtClean="0">
                <a:solidFill>
                  <a:srgbClr val="000050"/>
                </a:solidFill>
                <a:ea typeface="+mj-ea"/>
                <a:cs typeface="+mj-cs"/>
              </a:rPr>
              <a:t>ср.гр</a:t>
            </a:r>
            <a:r>
              <a:rPr lang="ru-RU" sz="2400" dirty="0" smtClean="0">
                <a:solidFill>
                  <a:srgbClr val="000050"/>
                </a:solidFill>
                <a:ea typeface="+mj-ea"/>
                <a:cs typeface="+mj-cs"/>
              </a:rPr>
              <a:t>.</a:t>
            </a:r>
          </a:p>
          <a:p>
            <a:pPr algn="just"/>
            <a:r>
              <a:rPr lang="ru-RU" sz="2400" dirty="0" smtClean="0">
                <a:solidFill>
                  <a:srgbClr val="000050"/>
                </a:solidFill>
                <a:ea typeface="+mj-ea"/>
                <a:cs typeface="+mj-cs"/>
              </a:rPr>
              <a:t>12 </a:t>
            </a:r>
            <a:r>
              <a:rPr lang="ru-RU" sz="2400" dirty="0">
                <a:solidFill>
                  <a:srgbClr val="000050"/>
                </a:solidFill>
                <a:ea typeface="+mj-ea"/>
                <a:cs typeface="+mj-cs"/>
              </a:rPr>
              <a:t>– 15 мин. – </a:t>
            </a:r>
            <a:r>
              <a:rPr lang="ru-RU" sz="2400" dirty="0" smtClean="0">
                <a:solidFill>
                  <a:srgbClr val="000050"/>
                </a:solidFill>
                <a:ea typeface="+mj-ea"/>
                <a:cs typeface="+mj-cs"/>
              </a:rPr>
              <a:t> </a:t>
            </a:r>
            <a:r>
              <a:rPr lang="ru-RU" sz="2400" dirty="0" err="1" smtClean="0">
                <a:solidFill>
                  <a:srgbClr val="000050"/>
                </a:solidFill>
                <a:ea typeface="+mj-ea"/>
                <a:cs typeface="+mj-cs"/>
              </a:rPr>
              <a:t>ст.гр</a:t>
            </a:r>
            <a:r>
              <a:rPr lang="ru-RU" sz="2400" dirty="0" smtClean="0">
                <a:solidFill>
                  <a:srgbClr val="000050"/>
                </a:solidFill>
                <a:ea typeface="+mj-ea"/>
                <a:cs typeface="+mj-cs"/>
              </a:rPr>
              <a:t>.</a:t>
            </a:r>
          </a:p>
          <a:p>
            <a:pPr algn="just"/>
            <a:r>
              <a:rPr lang="ru-RU" sz="2400" dirty="0" smtClean="0">
                <a:solidFill>
                  <a:srgbClr val="000050"/>
                </a:solidFill>
                <a:ea typeface="+mj-ea"/>
                <a:cs typeface="+mj-cs"/>
              </a:rPr>
              <a:t>15 </a:t>
            </a:r>
            <a:r>
              <a:rPr lang="ru-RU" sz="2400" dirty="0">
                <a:solidFill>
                  <a:srgbClr val="000050"/>
                </a:solidFill>
                <a:ea typeface="+mj-ea"/>
                <a:cs typeface="+mj-cs"/>
              </a:rPr>
              <a:t>мин </a:t>
            </a:r>
            <a:r>
              <a:rPr lang="ru-RU" sz="2400" dirty="0" smtClean="0">
                <a:solidFill>
                  <a:srgbClr val="000050"/>
                </a:solidFill>
                <a:ea typeface="+mj-ea"/>
                <a:cs typeface="+mj-cs"/>
              </a:rPr>
              <a:t>   –    </a:t>
            </a:r>
            <a:r>
              <a:rPr lang="ru-RU" sz="2400" dirty="0" err="1" smtClean="0">
                <a:solidFill>
                  <a:srgbClr val="000050"/>
                </a:solidFill>
                <a:ea typeface="+mj-ea"/>
                <a:cs typeface="+mj-cs"/>
              </a:rPr>
              <a:t>подг.гр</a:t>
            </a:r>
            <a:r>
              <a:rPr lang="ru-RU" sz="2400" dirty="0" smtClean="0">
                <a:solidFill>
                  <a:srgbClr val="000050"/>
                </a:solidFill>
                <a:ea typeface="+mj-ea"/>
                <a:cs typeface="+mj-cs"/>
              </a:rPr>
              <a:t>.</a:t>
            </a:r>
          </a:p>
          <a:p>
            <a:pPr algn="just"/>
            <a:r>
              <a:rPr lang="ru-RU" sz="2400" dirty="0" smtClean="0">
                <a:solidFill>
                  <a:srgbClr val="000050"/>
                </a:solidFill>
                <a:ea typeface="+mj-ea"/>
                <a:cs typeface="+mj-cs"/>
              </a:rPr>
              <a:t>Ритмопластика </a:t>
            </a:r>
            <a:r>
              <a:rPr lang="ru-RU" sz="2400" dirty="0">
                <a:solidFill>
                  <a:srgbClr val="000050"/>
                </a:solidFill>
                <a:ea typeface="+mj-ea"/>
                <a:cs typeface="+mj-cs"/>
              </a:rPr>
              <a:t>проводится один раз в неделю, поэтому комплексы периодически повторяются для закрепления. Мониторинг проводится на репертуарном материале программы и включается в процесс занятия, не требуя дополнительного времени на диагностирование.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453" y="3717843"/>
            <a:ext cx="8795975" cy="3003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000" u="sng" dirty="0">
                <a:solidFill>
                  <a:srgbClr val="000050"/>
                </a:solidFill>
              </a:rPr>
              <a:t>Ожидаемый результат:</a:t>
            </a:r>
            <a:endParaRPr lang="ru-RU" sz="2000" dirty="0">
              <a:solidFill>
                <a:srgbClr val="000050"/>
              </a:solidFill>
            </a:endParaRPr>
          </a:p>
          <a:p>
            <a:pPr marL="174625" lvl="0" indent="-174625">
              <a:spcBef>
                <a:spcPct val="20000"/>
              </a:spcBef>
              <a:buFont typeface="Arial" pitchFamily="34" charset="0"/>
              <a:buChar char="•"/>
            </a:pPr>
            <a:r>
              <a:rPr lang="ru-RU" dirty="0">
                <a:solidFill>
                  <a:srgbClr val="000050"/>
                </a:solidFill>
              </a:rPr>
              <a:t>У детей сформированы основные двигательные навыки и умения.</a:t>
            </a:r>
          </a:p>
          <a:p>
            <a:pPr marL="174625" lvl="0" indent="-174625">
              <a:spcBef>
                <a:spcPct val="20000"/>
              </a:spcBef>
              <a:buFont typeface="Arial" pitchFamily="34" charset="0"/>
              <a:buChar char="•"/>
            </a:pPr>
            <a:r>
              <a:rPr lang="ru-RU" dirty="0">
                <a:solidFill>
                  <a:srgbClr val="000050"/>
                </a:solidFill>
              </a:rPr>
              <a:t>У детей развиты двигательные качества: координация, ловкость и точность движений, гибкость, пластичность, выразительность.</a:t>
            </a:r>
          </a:p>
          <a:p>
            <a:pPr marL="174625" lvl="0" indent="-174625">
              <a:spcBef>
                <a:spcPct val="20000"/>
              </a:spcBef>
              <a:buFont typeface="Arial" pitchFamily="34" charset="0"/>
              <a:buChar char="•"/>
            </a:pPr>
            <a:r>
              <a:rPr lang="ru-RU" dirty="0">
                <a:solidFill>
                  <a:srgbClr val="000050"/>
                </a:solidFill>
              </a:rPr>
              <a:t>Дети умеют соотносить движения с музыкой.</a:t>
            </a:r>
          </a:p>
          <a:p>
            <a:pPr marL="174625" lvl="0" indent="-174625">
              <a:spcBef>
                <a:spcPct val="20000"/>
              </a:spcBef>
              <a:buFont typeface="Arial" pitchFamily="34" charset="0"/>
              <a:buChar char="•"/>
            </a:pPr>
            <a:r>
              <a:rPr lang="ru-RU" dirty="0">
                <a:solidFill>
                  <a:srgbClr val="000050"/>
                </a:solidFill>
              </a:rPr>
              <a:t>Дети умеют свободно ориентироваться в пространстве.</a:t>
            </a:r>
          </a:p>
          <a:p>
            <a:pPr marL="174625" lvl="0" indent="-174625">
              <a:spcBef>
                <a:spcPct val="20000"/>
              </a:spcBef>
              <a:buFont typeface="Arial" pitchFamily="34" charset="0"/>
              <a:buChar char="•"/>
            </a:pPr>
            <a:r>
              <a:rPr lang="ru-RU" dirty="0">
                <a:solidFill>
                  <a:srgbClr val="000050"/>
                </a:solidFill>
              </a:rPr>
              <a:t>У детей развит интерес к занятиям ритмикой.</a:t>
            </a:r>
          </a:p>
          <a:p>
            <a:pPr marL="174625" lvl="0" indent="-174625">
              <a:spcBef>
                <a:spcPct val="20000"/>
              </a:spcBef>
              <a:buFont typeface="Arial" pitchFamily="34" charset="0"/>
              <a:buChar char="•"/>
            </a:pPr>
            <a:r>
              <a:rPr lang="ru-RU" dirty="0">
                <a:solidFill>
                  <a:srgbClr val="000050"/>
                </a:solidFill>
              </a:rPr>
              <a:t>У детей сформирована потребность двигаться под музыку.</a:t>
            </a:r>
          </a:p>
          <a:p>
            <a:pPr marL="174625" lvl="0" indent="-174625">
              <a:spcBef>
                <a:spcPct val="20000"/>
              </a:spcBef>
              <a:buFont typeface="Arial" pitchFamily="34" charset="0"/>
              <a:buChar char="•"/>
            </a:pPr>
            <a:r>
              <a:rPr lang="ru-RU" dirty="0">
                <a:solidFill>
                  <a:srgbClr val="000050"/>
                </a:solidFill>
              </a:rPr>
              <a:t>У детей укрепилось физическое здоровье и уменьшилась заболеваемость.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0-109826_simple-powerpoint-backgroun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Содержимое 3" descr="hello_html_65f3e5dc.jp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17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412776"/>
            <a:ext cx="7776864" cy="3456384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rgbClr val="000050"/>
                </a:solidFill>
                <a:latin typeface="+mn-lt"/>
              </a:rPr>
              <a:t/>
            </a:r>
            <a:br>
              <a:rPr lang="ru-RU" sz="2400" dirty="0" smtClean="0">
                <a:solidFill>
                  <a:srgbClr val="000050"/>
                </a:solidFill>
                <a:latin typeface="+mn-lt"/>
              </a:rPr>
            </a:br>
            <a:r>
              <a:rPr lang="ru-RU" sz="2400" dirty="0" smtClean="0">
                <a:solidFill>
                  <a:srgbClr val="000050"/>
                </a:solidFill>
                <a:latin typeface="+mn-lt"/>
              </a:rPr>
              <a:t/>
            </a:r>
            <a:br>
              <a:rPr lang="ru-RU" sz="2400" dirty="0" smtClean="0">
                <a:solidFill>
                  <a:srgbClr val="000050"/>
                </a:solidFill>
                <a:latin typeface="+mn-lt"/>
              </a:rPr>
            </a:br>
            <a:r>
              <a:rPr lang="ru-RU" sz="2400" dirty="0" smtClean="0">
                <a:solidFill>
                  <a:srgbClr val="000050"/>
                </a:solidFill>
                <a:latin typeface="+mn-lt"/>
              </a:rPr>
              <a:t/>
            </a:r>
            <a:br>
              <a:rPr lang="ru-RU" sz="2400" dirty="0" smtClean="0">
                <a:solidFill>
                  <a:srgbClr val="000050"/>
                </a:solidFill>
                <a:latin typeface="+mn-lt"/>
              </a:rPr>
            </a:br>
            <a:r>
              <a:rPr lang="ru-RU" sz="2400" dirty="0" smtClean="0">
                <a:solidFill>
                  <a:srgbClr val="000050"/>
                </a:solidFill>
                <a:latin typeface="+mn-lt"/>
              </a:rPr>
              <a:t/>
            </a:r>
            <a:br>
              <a:rPr lang="ru-RU" sz="2400" dirty="0" smtClean="0">
                <a:solidFill>
                  <a:srgbClr val="000050"/>
                </a:solidFill>
                <a:latin typeface="+mn-lt"/>
              </a:rPr>
            </a:br>
            <a:endParaRPr lang="ru-RU" sz="2400" dirty="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052736"/>
            <a:ext cx="7920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0050"/>
                </a:solidFill>
                <a:ea typeface="+mj-ea"/>
                <a:cs typeface="+mj-cs"/>
              </a:rPr>
              <a:t>Выполнение комплекса физических упражнений, объединенного сюжетом, в игровой форме, неизменно доставляет детям радость и поднимает настроение в начале дня</a:t>
            </a:r>
            <a:r>
              <a:rPr lang="ru-RU" sz="2400" dirty="0" smtClean="0">
                <a:solidFill>
                  <a:srgbClr val="000050"/>
                </a:solidFill>
                <a:ea typeface="+mj-ea"/>
                <a:cs typeface="+mj-cs"/>
              </a:rPr>
              <a:t>.</a:t>
            </a:r>
          </a:p>
          <a:p>
            <a:pPr algn="just"/>
            <a:endParaRPr lang="en-US" sz="2400" dirty="0" smtClean="0">
              <a:solidFill>
                <a:srgbClr val="000050"/>
              </a:solidFill>
              <a:ea typeface="+mj-ea"/>
              <a:cs typeface="+mj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736" y="2564904"/>
            <a:ext cx="5057851" cy="3237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509120"/>
            <a:ext cx="4932040" cy="1296144"/>
          </a:xfrm>
        </p:spPr>
        <p:txBody>
          <a:bodyPr>
            <a:normAutofit/>
          </a:bodyPr>
          <a:lstStyle/>
          <a:p>
            <a:pPr algn="just"/>
            <a:endParaRPr lang="ru-RU" sz="2400" dirty="0">
              <a:solidFill>
                <a:srgbClr val="D70707"/>
              </a:solidFill>
            </a:endParaRPr>
          </a:p>
        </p:txBody>
      </p:sp>
      <p:pic>
        <p:nvPicPr>
          <p:cNvPr id="4" name="Рисунок 3" descr="Фон для титульного лист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3588" y="1453456"/>
            <a:ext cx="8136904" cy="1539552"/>
          </a:xfrm>
        </p:spPr>
        <p:txBody>
          <a:bodyPr>
            <a:noAutofit/>
          </a:bodyPr>
          <a:lstStyle/>
          <a:p>
            <a:r>
              <a:rPr lang="ru-RU" sz="4800" u="sng" dirty="0" smtClean="0">
                <a:solidFill>
                  <a:srgbClr val="0000FF"/>
                </a:solidFill>
              </a:rPr>
              <a:t>Спасибо за внимание</a:t>
            </a:r>
            <a:r>
              <a:rPr lang="ru-RU" sz="3200" u="sng" dirty="0" smtClean="0">
                <a:solidFill>
                  <a:srgbClr val="0000FF"/>
                </a:solidFill>
              </a:rPr>
              <a:t>!</a:t>
            </a:r>
            <a:endParaRPr lang="ru-RU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33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92280" y="4221088"/>
            <a:ext cx="1440160" cy="648072"/>
          </a:xfrm>
        </p:spPr>
        <p:txBody>
          <a:bodyPr>
            <a:noAutofit/>
          </a:bodyPr>
          <a:lstStyle/>
          <a:p>
            <a:pPr indent="360000" algn="just"/>
            <a:endParaRPr lang="ru-RU" sz="2400" dirty="0">
              <a:latin typeface="+mn-lt"/>
            </a:endParaRPr>
          </a:p>
        </p:txBody>
      </p:sp>
      <p:pic>
        <p:nvPicPr>
          <p:cNvPr id="3" name="Рисунок 2" descr="hello_html_m3cc900b3.jpg"/>
          <p:cNvPicPr>
            <a:picLocks noChangeAspect="1"/>
          </p:cNvPicPr>
          <p:nvPr/>
        </p:nvPicPr>
        <p:blipFill>
          <a:blip r:embed="rId2" cstate="screen">
            <a:lum bright="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4534"/>
            <a:ext cx="9144000" cy="686253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9592" y="395791"/>
            <a:ext cx="7416824" cy="3836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400"/>
              </a:spcAft>
            </a:pPr>
            <a:r>
              <a:rPr lang="ru-RU" sz="2400" dirty="0">
                <a:solidFill>
                  <a:srgbClr val="000050"/>
                </a:solidFill>
                <a:ea typeface="+mj-ea"/>
                <a:cs typeface="+mj-cs"/>
              </a:rPr>
              <a:t>Воспитание личной заинтересованности каждого человека в здоровом образе жизни является особенно актуальной в современном обществе.      </a:t>
            </a:r>
            <a:endParaRPr lang="ru-RU" sz="2400" dirty="0" smtClean="0">
              <a:solidFill>
                <a:srgbClr val="000050"/>
              </a:solidFill>
              <a:ea typeface="+mj-ea"/>
              <a:cs typeface="+mj-cs"/>
            </a:endParaRPr>
          </a:p>
          <a:p>
            <a:pPr indent="457200" algn="just">
              <a:spcAft>
                <a:spcPts val="400"/>
              </a:spcAft>
            </a:pPr>
            <a:r>
              <a:rPr lang="ru-RU" sz="2400" dirty="0" smtClean="0">
                <a:solidFill>
                  <a:srgbClr val="000050"/>
                </a:solidFill>
                <a:ea typeface="+mj-ea"/>
                <a:cs typeface="+mj-cs"/>
              </a:rPr>
              <a:t>ФГОС </a:t>
            </a:r>
            <a:r>
              <a:rPr lang="ru-RU" sz="2400" dirty="0">
                <a:solidFill>
                  <a:srgbClr val="000050"/>
                </a:solidFill>
                <a:ea typeface="+mj-ea"/>
                <a:cs typeface="+mj-cs"/>
              </a:rPr>
              <a:t>ДО определяет, как одну из важнейших, задачу охраны и укрепления физического и психического здоровья детей через интеграцию образовательных областей, создание условий безопасной образовательной среды, осуществление комплекса </a:t>
            </a:r>
            <a:r>
              <a:rPr lang="ru-RU" sz="2400" dirty="0" smtClean="0">
                <a:solidFill>
                  <a:srgbClr val="000050"/>
                </a:solidFill>
                <a:ea typeface="+mj-ea"/>
                <a:cs typeface="+mj-cs"/>
              </a:rPr>
              <a:t>психолого-педагогической, профилактической </a:t>
            </a:r>
            <a:r>
              <a:rPr lang="ru-RU" sz="2400" dirty="0">
                <a:solidFill>
                  <a:srgbClr val="000050"/>
                </a:solidFill>
                <a:ea typeface="+mj-ea"/>
                <a:cs typeface="+mj-cs"/>
              </a:rPr>
              <a:t>и оздоровительной работы.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776864" cy="4536504"/>
          </a:xfrm>
        </p:spPr>
        <p:txBody>
          <a:bodyPr>
            <a:noAutofit/>
          </a:bodyPr>
          <a:lstStyle/>
          <a:p>
            <a:pPr indent="360000" algn="just"/>
            <a:endParaRPr lang="ru-RU" sz="2400" dirty="0">
              <a:latin typeface="+mn-lt"/>
            </a:endParaRPr>
          </a:p>
        </p:txBody>
      </p:sp>
      <p:pic>
        <p:nvPicPr>
          <p:cNvPr id="3" name="Рисунок 2" descr="hello_html_m3cc900b3.jpg"/>
          <p:cNvPicPr>
            <a:picLocks noChangeAspect="1"/>
          </p:cNvPicPr>
          <p:nvPr/>
        </p:nvPicPr>
        <p:blipFill>
          <a:blip r:embed="rId2" cstate="screen">
            <a:lum bright="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4534"/>
            <a:ext cx="9144000" cy="686253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55576" y="0"/>
            <a:ext cx="7776864" cy="4626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400"/>
              </a:spcAft>
            </a:pPr>
            <a:r>
              <a:rPr lang="ru-RU" sz="2400" dirty="0">
                <a:solidFill>
                  <a:srgbClr val="000050"/>
                </a:solidFill>
                <a:ea typeface="+mj-ea"/>
                <a:cs typeface="+mj-cs"/>
              </a:rPr>
              <a:t>Одним из путей реализации этой задачи является использование </a:t>
            </a:r>
            <a:r>
              <a:rPr lang="ru-RU" sz="2400" b="1" dirty="0" err="1">
                <a:solidFill>
                  <a:srgbClr val="000050"/>
                </a:solidFill>
                <a:ea typeface="+mj-ea"/>
                <a:cs typeface="+mj-cs"/>
              </a:rPr>
              <a:t>здоровьесберегающих</a:t>
            </a:r>
            <a:r>
              <a:rPr lang="ru-RU" sz="2400" b="1" dirty="0">
                <a:solidFill>
                  <a:srgbClr val="000050"/>
                </a:solidFill>
                <a:ea typeface="+mj-ea"/>
                <a:cs typeface="+mj-cs"/>
              </a:rPr>
              <a:t> технологий</a:t>
            </a:r>
            <a:r>
              <a:rPr lang="ru-RU" sz="2400" dirty="0">
                <a:solidFill>
                  <a:srgbClr val="000050"/>
                </a:solidFill>
                <a:ea typeface="+mj-ea"/>
                <a:cs typeface="+mj-cs"/>
              </a:rPr>
              <a:t> и комплексный подход к оздоровлению </a:t>
            </a:r>
            <a:r>
              <a:rPr lang="ru-RU" sz="2400" dirty="0" smtClean="0">
                <a:solidFill>
                  <a:srgbClr val="000050"/>
                </a:solidFill>
                <a:ea typeface="+mj-ea"/>
                <a:cs typeface="+mj-cs"/>
              </a:rPr>
              <a:t>детей.</a:t>
            </a:r>
            <a:endParaRPr lang="ru-RU" sz="2400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indent="457200" algn="just">
              <a:spcAft>
                <a:spcPts val="400"/>
              </a:spcAft>
            </a:pPr>
            <a:r>
              <a:rPr lang="ru-RU" sz="2400" dirty="0" smtClean="0">
                <a:solidFill>
                  <a:srgbClr val="000050"/>
                </a:solidFill>
                <a:ea typeface="+mj-ea"/>
                <a:cs typeface="+mj-cs"/>
              </a:rPr>
              <a:t>Подобный </a:t>
            </a:r>
            <a:r>
              <a:rPr lang="ru-RU" sz="2400" dirty="0">
                <a:solidFill>
                  <a:srgbClr val="000050"/>
                </a:solidFill>
                <a:ea typeface="+mj-ea"/>
                <a:cs typeface="+mj-cs"/>
              </a:rPr>
              <a:t>подход означает особую организацию музыкальной деятельности как в </a:t>
            </a:r>
            <a:r>
              <a:rPr lang="ru-RU" sz="2400" b="1" dirty="0">
                <a:solidFill>
                  <a:srgbClr val="000050"/>
                </a:solidFill>
                <a:ea typeface="+mj-ea"/>
                <a:cs typeface="+mj-cs"/>
              </a:rPr>
              <a:t>непосредственно образовательной деятельности</a:t>
            </a:r>
            <a:r>
              <a:rPr lang="ru-RU" sz="2400" dirty="0">
                <a:solidFill>
                  <a:srgbClr val="000050"/>
                </a:solidFill>
                <a:ea typeface="+mj-ea"/>
                <a:cs typeface="+mj-cs"/>
              </a:rPr>
              <a:t>, так и </a:t>
            </a:r>
            <a:r>
              <a:rPr lang="ru-RU" sz="2400" b="1" dirty="0">
                <a:solidFill>
                  <a:srgbClr val="000050"/>
                </a:solidFill>
                <a:ea typeface="+mj-ea"/>
                <a:cs typeface="+mj-cs"/>
              </a:rPr>
              <a:t>в режимных </a:t>
            </a:r>
            <a:r>
              <a:rPr lang="ru-RU" sz="2400" b="1" dirty="0" smtClean="0">
                <a:solidFill>
                  <a:srgbClr val="000050"/>
                </a:solidFill>
                <a:ea typeface="+mj-ea"/>
                <a:cs typeface="+mj-cs"/>
              </a:rPr>
              <a:t>моментах.</a:t>
            </a:r>
            <a:endParaRPr lang="ru-RU" sz="2400" dirty="0" smtClean="0">
              <a:solidFill>
                <a:srgbClr val="000050"/>
              </a:solidFill>
              <a:ea typeface="+mj-ea"/>
              <a:cs typeface="+mj-cs"/>
            </a:endParaRPr>
          </a:p>
          <a:p>
            <a:pPr indent="457200" algn="just">
              <a:spcAft>
                <a:spcPts val="400"/>
              </a:spcAft>
            </a:pPr>
            <a:r>
              <a:rPr lang="ru-RU" sz="2400" dirty="0" smtClean="0">
                <a:solidFill>
                  <a:srgbClr val="000050"/>
                </a:solidFill>
                <a:ea typeface="+mj-ea"/>
                <a:cs typeface="+mj-cs"/>
              </a:rPr>
              <a:t>Реализуя задачи, </a:t>
            </a:r>
            <a:r>
              <a:rPr lang="ru-RU" sz="2400" dirty="0">
                <a:solidFill>
                  <a:srgbClr val="000050"/>
                </a:solidFill>
                <a:ea typeface="+mj-ea"/>
                <a:cs typeface="+mj-cs"/>
              </a:rPr>
              <a:t>необходимо создавать эмоционально-психологический комфорт для детей, а также создавать условия для повышения объема двигательной активности детей, укрепляя, таким образом, их физическое и психическое здоровье.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2996952"/>
          </a:xfrm>
        </p:spPr>
        <p:txBody>
          <a:bodyPr>
            <a:noAutofit/>
          </a:bodyPr>
          <a:lstStyle/>
          <a:p>
            <a:pPr algn="just"/>
            <a:endParaRPr lang="ru-RU" sz="24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140968"/>
            <a:ext cx="8229600" cy="337383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>
                <a:solidFill>
                  <a:srgbClr val="000050"/>
                </a:solidFill>
              </a:rPr>
              <a:t>        </a:t>
            </a:r>
          </a:p>
        </p:txBody>
      </p:sp>
      <p:pic>
        <p:nvPicPr>
          <p:cNvPr id="4" name="Рисунок 3" descr="10-109826_simple-powerpoint-backgroun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512" y="25602"/>
            <a:ext cx="8784976" cy="3098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400"/>
              </a:spcAft>
            </a:pPr>
            <a:r>
              <a:rPr lang="ru-RU" sz="2400" dirty="0">
                <a:solidFill>
                  <a:srgbClr val="000050"/>
                </a:solidFill>
                <a:ea typeface="+mj-ea"/>
                <a:cs typeface="+mj-cs"/>
              </a:rPr>
              <a:t>Утренняя гимнастика – один из важнейших компонентов двигательного режима. Она направлена на оздоровление, укрепление, повышение функционального уровня систем организма, развитие физических качеств и способностей детей, закрепление двигательных навыков. </a:t>
            </a:r>
            <a:endParaRPr lang="ru-RU" sz="2400" dirty="0" smtClean="0">
              <a:solidFill>
                <a:srgbClr val="000050"/>
              </a:solidFill>
              <a:ea typeface="+mj-ea"/>
              <a:cs typeface="+mj-cs"/>
            </a:endParaRPr>
          </a:p>
          <a:p>
            <a:pPr indent="457200" algn="just">
              <a:spcAft>
                <a:spcPts val="400"/>
              </a:spcAft>
            </a:pPr>
            <a:r>
              <a:rPr lang="ru-RU" sz="2400" dirty="0" smtClean="0">
                <a:solidFill>
                  <a:srgbClr val="000050"/>
                </a:solidFill>
                <a:ea typeface="+mj-ea"/>
                <a:cs typeface="+mj-cs"/>
              </a:rPr>
              <a:t>Благодаря </a:t>
            </a:r>
            <a:r>
              <a:rPr lang="ru-RU" sz="2400" dirty="0">
                <a:solidFill>
                  <a:srgbClr val="000050"/>
                </a:solidFill>
                <a:ea typeface="+mj-ea"/>
                <a:cs typeface="+mj-cs"/>
              </a:rPr>
              <a:t>утренней гимнастике усиливаются все физиологические процессы – дыхание, кровообращение, обмен веществ, улучшается питание всех органов и систем.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1680" y="3125261"/>
            <a:ext cx="6084168" cy="35796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712968" cy="2708920"/>
          </a:xfrm>
        </p:spPr>
        <p:txBody>
          <a:bodyPr>
            <a:normAutofit/>
          </a:bodyPr>
          <a:lstStyle/>
          <a:p>
            <a:pPr algn="just"/>
            <a:endParaRPr lang="ru-RU" sz="2400" dirty="0">
              <a:latin typeface="+mn-lt"/>
            </a:endParaRPr>
          </a:p>
        </p:txBody>
      </p:sp>
      <p:pic>
        <p:nvPicPr>
          <p:cNvPr id="4" name="Рисунок 3" descr="10-109826_simple-powerpoint-backgroun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708920"/>
            <a:ext cx="8229600" cy="380588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>
                <a:solidFill>
                  <a:srgbClr val="000050"/>
                </a:solidFill>
              </a:rPr>
              <a:t>     </a:t>
            </a:r>
          </a:p>
          <a:p>
            <a:pPr algn="just">
              <a:buNone/>
            </a:pPr>
            <a:r>
              <a:rPr lang="ru-RU" sz="2400" dirty="0" smtClean="0">
                <a:solidFill>
                  <a:srgbClr val="000050"/>
                </a:solidFill>
              </a:rPr>
              <a:t>          </a:t>
            </a:r>
            <a:endParaRPr lang="ru-RU" sz="2400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0629" y="31264"/>
            <a:ext cx="883385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400"/>
              </a:spcAft>
            </a:pPr>
            <a:r>
              <a:rPr lang="ru-RU" sz="2400" dirty="0">
                <a:solidFill>
                  <a:srgbClr val="000050"/>
                </a:solidFill>
                <a:ea typeface="+mj-ea"/>
                <a:cs typeface="+mj-cs"/>
              </a:rPr>
              <a:t>Поэтому крайне важно соблюдать все требования к содержанию комплекса гимнастики, это касается дозирования и чередования нагрузок, строгого соблюдения времени, отведенного для каждого упражнения, последовательности упражнений, включения дыхательной гимнастики, упражнений на снятие психоэмоционального напряжения, элементов самомассажа и массажа в парах.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4572" y="2740184"/>
            <a:ext cx="6051764" cy="39311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712968" cy="2348880"/>
          </a:xfrm>
        </p:spPr>
        <p:txBody>
          <a:bodyPr>
            <a:normAutofit/>
          </a:bodyPr>
          <a:lstStyle/>
          <a:p>
            <a:pPr algn="just"/>
            <a:endParaRPr lang="ru-RU" sz="2400" dirty="0">
              <a:latin typeface="+mn-lt"/>
            </a:endParaRPr>
          </a:p>
        </p:txBody>
      </p:sp>
      <p:pic>
        <p:nvPicPr>
          <p:cNvPr id="4" name="Рисунок 3" descr="10-109826_simple-powerpoint-backgroun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708920"/>
            <a:ext cx="8229600" cy="380588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>
                <a:solidFill>
                  <a:srgbClr val="000050"/>
                </a:solidFill>
              </a:rPr>
              <a:t>          </a:t>
            </a:r>
          </a:p>
          <a:p>
            <a:pPr algn="just">
              <a:buNone/>
            </a:pPr>
            <a:r>
              <a:rPr lang="ru-RU" sz="2400" dirty="0" smtClean="0">
                <a:solidFill>
                  <a:srgbClr val="000050"/>
                </a:solidFill>
              </a:rPr>
              <a:t>        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40556"/>
            <a:ext cx="8856984" cy="2728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400"/>
              </a:spcAft>
            </a:pPr>
            <a:r>
              <a:rPr lang="ru-RU" sz="2400" dirty="0">
                <a:solidFill>
                  <a:srgbClr val="000050"/>
                </a:solidFill>
                <a:ea typeface="+mj-ea"/>
                <a:cs typeface="+mj-cs"/>
              </a:rPr>
              <a:t>Утро – сложный процесс адаптации ребенка к пребыванию в детском саду, это перестроение с домашнего режима на режим детского сада, и проходит этот процесс у всех детей </a:t>
            </a:r>
            <a:r>
              <a:rPr lang="ru-RU" sz="2400" dirty="0" smtClean="0">
                <a:solidFill>
                  <a:srgbClr val="000050"/>
                </a:solidFill>
                <a:ea typeface="+mj-ea"/>
                <a:cs typeface="+mj-cs"/>
              </a:rPr>
              <a:t>по-разному:</a:t>
            </a:r>
            <a:r>
              <a:rPr lang="ru-RU" sz="2400" dirty="0">
                <a:solidFill>
                  <a:srgbClr val="000050"/>
                </a:solidFill>
                <a:ea typeface="+mj-ea"/>
                <a:cs typeface="+mj-cs"/>
              </a:rPr>
              <a:t/>
            </a:r>
            <a:br>
              <a:rPr lang="ru-RU" sz="2400" dirty="0">
                <a:solidFill>
                  <a:srgbClr val="000050"/>
                </a:solidFill>
                <a:ea typeface="+mj-ea"/>
                <a:cs typeface="+mj-cs"/>
              </a:rPr>
            </a:br>
            <a:r>
              <a:rPr lang="ru-RU" sz="2400" dirty="0" smtClean="0">
                <a:solidFill>
                  <a:srgbClr val="000050"/>
                </a:solidFill>
                <a:ea typeface="+mj-ea"/>
                <a:cs typeface="+mj-cs"/>
              </a:rPr>
              <a:t>у </a:t>
            </a:r>
            <a:r>
              <a:rPr lang="ru-RU" sz="2400" dirty="0">
                <a:solidFill>
                  <a:srgbClr val="000050"/>
                </a:solidFill>
                <a:ea typeface="+mj-ea"/>
                <a:cs typeface="+mj-cs"/>
              </a:rPr>
              <a:t>кого-то плохое настроение, кто-то не выспался, неважно чувствует себя, сложно расстается с родителями. </a:t>
            </a:r>
            <a:endParaRPr lang="ru-RU" sz="2400" dirty="0" smtClean="0">
              <a:solidFill>
                <a:srgbClr val="000050"/>
              </a:solidFill>
              <a:ea typeface="+mj-ea"/>
              <a:cs typeface="+mj-cs"/>
            </a:endParaRPr>
          </a:p>
          <a:p>
            <a:pPr indent="457200" algn="just">
              <a:spcAft>
                <a:spcPts val="400"/>
              </a:spcAft>
            </a:pPr>
            <a:r>
              <a:rPr lang="ru-RU" sz="2400" dirty="0" smtClean="0">
                <a:solidFill>
                  <a:srgbClr val="000050"/>
                </a:solidFill>
                <a:ea typeface="+mj-ea"/>
                <a:cs typeface="+mj-cs"/>
              </a:rPr>
              <a:t>И </a:t>
            </a:r>
            <a:r>
              <a:rPr lang="ru-RU" sz="2400" dirty="0">
                <a:solidFill>
                  <a:srgbClr val="000050"/>
                </a:solidFill>
                <a:ea typeface="+mj-ea"/>
                <a:cs typeface="+mj-cs"/>
              </a:rPr>
              <a:t>в этот момент педагогу необходимо начинать утреннюю гимнастику.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7704" y="2668874"/>
            <a:ext cx="6192688" cy="3978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712968" cy="2348880"/>
          </a:xfrm>
        </p:spPr>
        <p:txBody>
          <a:bodyPr>
            <a:normAutofit/>
          </a:bodyPr>
          <a:lstStyle/>
          <a:p>
            <a:pPr algn="just"/>
            <a:endParaRPr lang="ru-RU" sz="2400" dirty="0">
              <a:latin typeface="+mn-lt"/>
            </a:endParaRPr>
          </a:p>
        </p:txBody>
      </p:sp>
      <p:pic>
        <p:nvPicPr>
          <p:cNvPr id="4" name="Рисунок 3" descr="10-109826_simple-powerpoint-backgroun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402190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>
                <a:solidFill>
                  <a:srgbClr val="000050"/>
                </a:solidFill>
              </a:rPr>
              <a:t>          </a:t>
            </a:r>
          </a:p>
          <a:p>
            <a:pPr algn="just">
              <a:buNone/>
            </a:pPr>
            <a:r>
              <a:rPr lang="ru-RU" sz="2400" dirty="0" smtClean="0">
                <a:solidFill>
                  <a:srgbClr val="000050"/>
                </a:solidFill>
              </a:rPr>
              <a:t>        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7137"/>
            <a:ext cx="8712968" cy="2359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400"/>
              </a:spcAft>
            </a:pPr>
            <a:r>
              <a:rPr lang="ru-RU" sz="2400" dirty="0">
                <a:solidFill>
                  <a:srgbClr val="000050"/>
                </a:solidFill>
                <a:ea typeface="+mj-ea"/>
                <a:cs typeface="+mj-cs"/>
              </a:rPr>
              <a:t>Именно поэтому для детей дошкольного возраста так важен игровой момент. Утренняя гимнастика игрового характера помогает ребенку успокоиться и отвлечься. </a:t>
            </a:r>
            <a:endParaRPr lang="ru-RU" sz="2400" dirty="0" smtClean="0">
              <a:solidFill>
                <a:srgbClr val="000050"/>
              </a:solidFill>
              <a:ea typeface="+mj-ea"/>
              <a:cs typeface="+mj-cs"/>
            </a:endParaRPr>
          </a:p>
          <a:p>
            <a:pPr indent="457200" algn="just">
              <a:spcAft>
                <a:spcPts val="400"/>
              </a:spcAft>
            </a:pPr>
            <a:r>
              <a:rPr lang="ru-RU" sz="2400" dirty="0" smtClean="0">
                <a:solidFill>
                  <a:srgbClr val="000050"/>
                </a:solidFill>
                <a:ea typeface="+mj-ea"/>
                <a:cs typeface="+mj-cs"/>
              </a:rPr>
              <a:t>Интересное </a:t>
            </a:r>
            <a:r>
              <a:rPr lang="ru-RU" sz="2400" dirty="0">
                <a:solidFill>
                  <a:srgbClr val="000050"/>
                </a:solidFill>
                <a:ea typeface="+mj-ea"/>
                <a:cs typeface="+mj-cs"/>
              </a:rPr>
              <a:t>содержание комплекса, образная речь взрослого </a:t>
            </a:r>
            <a:r>
              <a:rPr lang="ru-RU" sz="2400" dirty="0" smtClean="0">
                <a:solidFill>
                  <a:srgbClr val="000050"/>
                </a:solidFill>
                <a:ea typeface="+mj-ea"/>
                <a:cs typeface="+mj-cs"/>
              </a:rPr>
              <a:t>позволяют </a:t>
            </a:r>
            <a:r>
              <a:rPr lang="ru-RU" sz="2400" dirty="0">
                <a:solidFill>
                  <a:srgbClr val="000050"/>
                </a:solidFill>
                <a:ea typeface="+mj-ea"/>
                <a:cs typeface="+mj-cs"/>
              </a:rPr>
              <a:t>детям погрузиться в атмосферу радости, комфорта, </a:t>
            </a:r>
            <a:r>
              <a:rPr lang="ru-RU" sz="2400" dirty="0" smtClean="0">
                <a:solidFill>
                  <a:srgbClr val="000050"/>
                </a:solidFill>
                <a:ea typeface="+mj-ea"/>
                <a:cs typeface="+mj-cs"/>
              </a:rPr>
              <a:t>создают </a:t>
            </a:r>
            <a:r>
              <a:rPr lang="ru-RU" sz="2400" dirty="0">
                <a:solidFill>
                  <a:srgbClr val="000050"/>
                </a:solidFill>
                <a:ea typeface="+mj-ea"/>
                <a:cs typeface="+mj-cs"/>
              </a:rPr>
              <a:t>положительные и яркие эмоции.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2535139"/>
            <a:ext cx="6192688" cy="4113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712968" cy="2708920"/>
          </a:xfrm>
        </p:spPr>
        <p:txBody>
          <a:bodyPr>
            <a:normAutofit/>
          </a:bodyPr>
          <a:lstStyle/>
          <a:p>
            <a:pPr algn="just"/>
            <a:endParaRPr lang="ru-RU" sz="2400" dirty="0">
              <a:latin typeface="+mn-lt"/>
            </a:endParaRPr>
          </a:p>
        </p:txBody>
      </p:sp>
      <p:pic>
        <p:nvPicPr>
          <p:cNvPr id="4" name="Рисунок 3" descr="10-109826_simple-powerpoint-backgroun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402190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>
                <a:solidFill>
                  <a:srgbClr val="000050"/>
                </a:solidFill>
              </a:rPr>
              <a:t>          </a:t>
            </a:r>
          </a:p>
          <a:p>
            <a:pPr algn="just">
              <a:buNone/>
            </a:pPr>
            <a:r>
              <a:rPr lang="ru-RU" sz="2400" dirty="0" smtClean="0">
                <a:solidFill>
                  <a:srgbClr val="000050"/>
                </a:solidFill>
              </a:rPr>
              <a:t>         </a:t>
            </a:r>
          </a:p>
          <a:p>
            <a:pPr algn="just">
              <a:buNone/>
            </a:pPr>
            <a:r>
              <a:rPr lang="ru-RU" sz="2400" dirty="0">
                <a:solidFill>
                  <a:srgbClr val="000050"/>
                </a:solidFill>
              </a:rPr>
              <a:t> </a:t>
            </a:r>
            <a:r>
              <a:rPr lang="ru-RU" sz="2400" dirty="0" smtClean="0">
                <a:solidFill>
                  <a:srgbClr val="000050"/>
                </a:solidFill>
              </a:rPr>
              <a:t>       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9616" y="31264"/>
            <a:ext cx="8697144" cy="2728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400"/>
              </a:spcAft>
            </a:pPr>
            <a:r>
              <a:rPr lang="ru-RU" sz="2400" dirty="0">
                <a:solidFill>
                  <a:srgbClr val="000050"/>
                </a:solidFill>
                <a:ea typeface="+mj-ea"/>
                <a:cs typeface="+mj-cs"/>
              </a:rPr>
              <a:t>А музыкальное сопровождение повышает выразительность двигательных действий, способствует согласованию движений коллектива, увеличению амплитуды, пластичности </a:t>
            </a:r>
            <a:r>
              <a:rPr lang="ru-RU" sz="2400" dirty="0" smtClean="0">
                <a:solidFill>
                  <a:srgbClr val="000050"/>
                </a:solidFill>
                <a:ea typeface="+mj-ea"/>
                <a:cs typeface="+mj-cs"/>
              </a:rPr>
              <a:t>движений.</a:t>
            </a:r>
          </a:p>
          <a:p>
            <a:pPr indent="457200" algn="just">
              <a:spcAft>
                <a:spcPts val="400"/>
              </a:spcAft>
            </a:pPr>
            <a:r>
              <a:rPr lang="ru-RU" sz="2400" dirty="0" smtClean="0">
                <a:solidFill>
                  <a:srgbClr val="000050"/>
                </a:solidFill>
                <a:ea typeface="+mj-ea"/>
                <a:cs typeface="+mj-cs"/>
              </a:rPr>
              <a:t>Музыка </a:t>
            </a:r>
            <a:r>
              <a:rPr lang="ru-RU" sz="2400" dirty="0">
                <a:solidFill>
                  <a:srgbClr val="000050"/>
                </a:solidFill>
                <a:ea typeface="+mj-ea"/>
                <a:cs typeface="+mj-cs"/>
              </a:rPr>
              <a:t>дисциплинирует занимающихся, повышает их внимание и работоспособность. Положительные эмоции, возникающие во время упражнений под музыку, усиливают их физиологический эффект.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68546" y="2791480"/>
            <a:ext cx="6198274" cy="39742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712968" cy="6741368"/>
          </a:xfrm>
        </p:spPr>
        <p:txBody>
          <a:bodyPr>
            <a:normAutofit/>
          </a:bodyPr>
          <a:lstStyle/>
          <a:p>
            <a:pPr algn="just"/>
            <a:endParaRPr lang="ru-RU" sz="2400" b="1" u="sng" dirty="0">
              <a:solidFill>
                <a:srgbClr val="000050"/>
              </a:solidFill>
              <a:latin typeface="+mn-lt"/>
            </a:endParaRPr>
          </a:p>
        </p:txBody>
      </p:sp>
      <p:pic>
        <p:nvPicPr>
          <p:cNvPr id="4" name="Рисунок 3" descr="10-109826_simple-powerpoint-backgroun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4008" y="6381328"/>
            <a:ext cx="4053136" cy="133475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ru-RU" sz="2400" dirty="0" smtClean="0">
                <a:solidFill>
                  <a:srgbClr val="000050"/>
                </a:solidFill>
              </a:rPr>
              <a:t>          </a:t>
            </a:r>
          </a:p>
          <a:p>
            <a:pPr algn="just">
              <a:buNone/>
            </a:pPr>
            <a:r>
              <a:rPr lang="ru-RU" sz="2400" dirty="0" smtClean="0">
                <a:solidFill>
                  <a:srgbClr val="000050"/>
                </a:solidFill>
              </a:rPr>
              <a:t>        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72571"/>
            <a:ext cx="8784976" cy="5734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400"/>
              </a:spcAft>
            </a:pPr>
            <a:r>
              <a:rPr lang="ru-RU" sz="2400" dirty="0">
                <a:solidFill>
                  <a:srgbClr val="000050"/>
                </a:solidFill>
                <a:ea typeface="+mj-ea"/>
                <a:cs typeface="+mj-cs"/>
              </a:rPr>
              <a:t>Аккомпанирование во время проведения утренней гимнастики с давних пор входило в обязанности музыкального руководителя. Со временем «живая» музыка уступила место фонограммам, зачастую ненадлежащего качества, которые используются без системного подхода и исполняют роль звукового </a:t>
            </a:r>
            <a:r>
              <a:rPr lang="ru-RU" sz="2400" dirty="0" smtClean="0">
                <a:solidFill>
                  <a:srgbClr val="000050"/>
                </a:solidFill>
                <a:ea typeface="+mj-ea"/>
                <a:cs typeface="+mj-cs"/>
              </a:rPr>
              <a:t>фона.</a:t>
            </a:r>
          </a:p>
          <a:p>
            <a:pPr indent="457200" algn="just">
              <a:spcAft>
                <a:spcPts val="400"/>
              </a:spcAft>
            </a:pPr>
            <a:r>
              <a:rPr lang="ru-RU" sz="2400" dirty="0" smtClean="0">
                <a:solidFill>
                  <a:srgbClr val="000050"/>
                </a:solidFill>
                <a:ea typeface="+mj-ea"/>
                <a:cs typeface="+mj-cs"/>
              </a:rPr>
              <a:t>Между </a:t>
            </a:r>
            <a:r>
              <a:rPr lang="ru-RU" sz="2400" dirty="0">
                <a:solidFill>
                  <a:srgbClr val="000050"/>
                </a:solidFill>
                <a:ea typeface="+mj-ea"/>
                <a:cs typeface="+mj-cs"/>
              </a:rPr>
              <a:t>тем, </a:t>
            </a:r>
            <a:r>
              <a:rPr lang="ru-RU" sz="2400" dirty="0">
                <a:solidFill>
                  <a:srgbClr val="000050"/>
                </a:solidFill>
                <a:ea typeface="Times New Roman"/>
                <a:cs typeface="+mj-cs"/>
              </a:rPr>
              <a:t>музыка по форме, содержанию, а также темпу исполнения должна быть удобна для выполнения упражнений. Правильно подобранная музыка способствует формированию правильных навыков движений, их </a:t>
            </a:r>
            <a:r>
              <a:rPr lang="ru-RU" sz="2400" dirty="0" smtClean="0">
                <a:solidFill>
                  <a:srgbClr val="000050"/>
                </a:solidFill>
                <a:ea typeface="Times New Roman"/>
                <a:cs typeface="+mj-cs"/>
              </a:rPr>
              <a:t>совершенствованию.</a:t>
            </a:r>
          </a:p>
          <a:p>
            <a:pPr indent="457200" algn="just">
              <a:spcAft>
                <a:spcPts val="400"/>
              </a:spcAft>
            </a:pPr>
            <a:r>
              <a:rPr lang="ru-RU" sz="2400" dirty="0" smtClean="0">
                <a:solidFill>
                  <a:srgbClr val="000050"/>
                </a:solidFill>
                <a:ea typeface="Times New Roman"/>
                <a:cs typeface="+mj-cs"/>
              </a:rPr>
              <a:t>Подобное </a:t>
            </a:r>
            <a:r>
              <a:rPr lang="ru-RU" sz="2400" dirty="0">
                <a:solidFill>
                  <a:srgbClr val="000050"/>
                </a:solidFill>
                <a:ea typeface="Times New Roman"/>
                <a:cs typeface="+mj-cs"/>
              </a:rPr>
              <a:t>музыкальное сопровождение позволяет не только добиваться высокой четкости и правильности, но и делать движения пластичными, выразительными, реализуя таким образом как задачи охраны и укрепления здоровья, так и задачи по музыкальному воспитанию детей</a:t>
            </a:r>
            <a:r>
              <a:rPr lang="ru-RU" sz="2400" dirty="0" smtClean="0">
                <a:solidFill>
                  <a:srgbClr val="000050"/>
                </a:solidFill>
                <a:ea typeface="Times New Roman"/>
                <a:cs typeface="+mj-cs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17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</TotalTime>
  <Words>1037</Words>
  <Application>Microsoft Office PowerPoint</Application>
  <PresentationFormat>Экран (4:3)</PresentationFormat>
  <Paragraphs>97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Тема Office</vt:lpstr>
      <vt:lpstr>            «Здоровьесберегающие  и   здоровьеформирующие  технологии в ДОУ»  «Ритмопластика как форма организации здоровьесберегающей работы с детьми дошкольного возраста»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Для каждой возрастной группы разработаны комплексы утренней гимнастики. Комплекс включает в себя два вида деятельности – двигательные упражнения и дыхательные упражнения. Блок двигательных упражнений делится на общеразвивающие движения и образно-игровые композиции.</vt:lpstr>
      <vt:lpstr>Презентация PowerPoint</vt:lpstr>
      <vt:lpstr>Презентация PowerPoint</vt:lpstr>
      <vt:lpstr>    </vt:lpstr>
      <vt:lpstr>Спасибо за внимание!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77</cp:revision>
  <dcterms:created xsi:type="dcterms:W3CDTF">2021-01-08T10:20:48Z</dcterms:created>
  <dcterms:modified xsi:type="dcterms:W3CDTF">2022-09-15T13:47:29Z</dcterms:modified>
</cp:coreProperties>
</file>